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72" r:id="rId1"/>
  </p:sldMasterIdLst>
  <p:notesMasterIdLst>
    <p:notesMasterId r:id="rId57"/>
  </p:notesMasterIdLst>
  <p:sldIdLst>
    <p:sldId id="256" r:id="rId2"/>
    <p:sldId id="527" r:id="rId3"/>
    <p:sldId id="529" r:id="rId4"/>
    <p:sldId id="475" r:id="rId5"/>
    <p:sldId id="476" r:id="rId6"/>
    <p:sldId id="477" r:id="rId7"/>
    <p:sldId id="478" r:id="rId8"/>
    <p:sldId id="487" r:id="rId9"/>
    <p:sldId id="479" r:id="rId10"/>
    <p:sldId id="480" r:id="rId11"/>
    <p:sldId id="481" r:id="rId12"/>
    <p:sldId id="482" r:id="rId13"/>
    <p:sldId id="488" r:id="rId14"/>
    <p:sldId id="524" r:id="rId15"/>
    <p:sldId id="483" r:id="rId16"/>
    <p:sldId id="484" r:id="rId17"/>
    <p:sldId id="525" r:id="rId18"/>
    <p:sldId id="541" r:id="rId19"/>
    <p:sldId id="490" r:id="rId20"/>
    <p:sldId id="491" r:id="rId21"/>
    <p:sldId id="492" r:id="rId22"/>
    <p:sldId id="493" r:id="rId23"/>
    <p:sldId id="494" r:id="rId24"/>
    <p:sldId id="500" r:id="rId25"/>
    <p:sldId id="501" r:id="rId26"/>
    <p:sldId id="497" r:id="rId27"/>
    <p:sldId id="498" r:id="rId28"/>
    <p:sldId id="542" r:id="rId29"/>
    <p:sldId id="499" r:id="rId30"/>
    <p:sldId id="507" r:id="rId31"/>
    <p:sldId id="503" r:id="rId32"/>
    <p:sldId id="502" r:id="rId33"/>
    <p:sldId id="504" r:id="rId34"/>
    <p:sldId id="505" r:id="rId35"/>
    <p:sldId id="521" r:id="rId36"/>
    <p:sldId id="532" r:id="rId37"/>
    <p:sldId id="508" r:id="rId38"/>
    <p:sldId id="509" r:id="rId39"/>
    <p:sldId id="510" r:id="rId40"/>
    <p:sldId id="520" r:id="rId41"/>
    <p:sldId id="519" r:id="rId42"/>
    <p:sldId id="516" r:id="rId43"/>
    <p:sldId id="523" r:id="rId44"/>
    <p:sldId id="526" r:id="rId45"/>
    <p:sldId id="533" r:id="rId46"/>
    <p:sldId id="517" r:id="rId47"/>
    <p:sldId id="531" r:id="rId48"/>
    <p:sldId id="518" r:id="rId49"/>
    <p:sldId id="522" r:id="rId50"/>
    <p:sldId id="537" r:id="rId51"/>
    <p:sldId id="538" r:id="rId52"/>
    <p:sldId id="539" r:id="rId53"/>
    <p:sldId id="540" r:id="rId54"/>
    <p:sldId id="530" r:id="rId55"/>
    <p:sldId id="536"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70FF"/>
    <a:srgbClr val="FF9300"/>
    <a:srgbClr val="0432FF"/>
    <a:srgbClr val="FFFD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66"/>
    <p:restoredTop sz="91981"/>
  </p:normalViewPr>
  <p:slideViewPr>
    <p:cSldViewPr snapToGrid="0" snapToObjects="1">
      <p:cViewPr>
        <p:scale>
          <a:sx n="95" d="100"/>
          <a:sy n="95" d="100"/>
        </p:scale>
        <p:origin x="1680" y="392"/>
      </p:cViewPr>
      <p:guideLst/>
    </p:cSldViewPr>
  </p:slideViewPr>
  <p:notesTextViewPr>
    <p:cViewPr>
      <p:scale>
        <a:sx n="20" d="100"/>
        <a:sy n="2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notesMaster" Target="notesMasters/notesMaster1.xml"/><Relationship Id="rId58" Type="http://schemas.openxmlformats.org/officeDocument/2006/relationships/presProps" Target="presProps.xml"/><Relationship Id="rId59" Type="http://schemas.openxmlformats.org/officeDocument/2006/relationships/viewProps" Target="view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heme" Target="theme/theme1.xml"/><Relationship Id="rId6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40.png>
</file>

<file path=ppt/media/image4.png>
</file>

<file path=ppt/media/image40.png>
</file>

<file path=ppt/media/image5.png>
</file>

<file path=ppt/media/image50.png>
</file>

<file path=ppt/media/image6.png>
</file>

<file path=ppt/media/image7.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E65DD5-A4BF-7A4A-AF3C-9ECB64E3AD29}" type="datetimeFigureOut">
              <a:rPr lang="en-US" smtClean="0"/>
              <a:t>10/3/17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F455D7-87FC-9642-BFAF-719C44C24338}" type="slidenum">
              <a:rPr lang="en-US" smtClean="0"/>
              <a:t>‹#›</a:t>
            </a:fld>
            <a:endParaRPr lang="en-US"/>
          </a:p>
        </p:txBody>
      </p:sp>
    </p:spTree>
    <p:extLst>
      <p:ext uri="{BB962C8B-B14F-4D97-AF65-F5344CB8AC3E}">
        <p14:creationId xmlns:p14="http://schemas.microsoft.com/office/powerpoint/2010/main" val="614605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1</a:t>
            </a:fld>
            <a:endParaRPr lang="en-US"/>
          </a:p>
        </p:txBody>
      </p:sp>
    </p:spTree>
    <p:extLst>
      <p:ext uri="{BB962C8B-B14F-4D97-AF65-F5344CB8AC3E}">
        <p14:creationId xmlns:p14="http://schemas.microsoft.com/office/powerpoint/2010/main" val="13760027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34</a:t>
            </a:fld>
            <a:endParaRPr lang="en-US"/>
          </a:p>
        </p:txBody>
      </p:sp>
    </p:spTree>
    <p:extLst>
      <p:ext uri="{BB962C8B-B14F-4D97-AF65-F5344CB8AC3E}">
        <p14:creationId xmlns:p14="http://schemas.microsoft.com/office/powerpoint/2010/main" val="16297305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35</a:t>
            </a:fld>
            <a:endParaRPr lang="en-US"/>
          </a:p>
        </p:txBody>
      </p:sp>
    </p:spTree>
    <p:extLst>
      <p:ext uri="{BB962C8B-B14F-4D97-AF65-F5344CB8AC3E}">
        <p14:creationId xmlns:p14="http://schemas.microsoft.com/office/powerpoint/2010/main" val="17536017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37</a:t>
            </a:fld>
            <a:endParaRPr lang="en-US"/>
          </a:p>
        </p:txBody>
      </p:sp>
    </p:spTree>
    <p:extLst>
      <p:ext uri="{BB962C8B-B14F-4D97-AF65-F5344CB8AC3E}">
        <p14:creationId xmlns:p14="http://schemas.microsoft.com/office/powerpoint/2010/main" val="16574113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39</a:t>
            </a:fld>
            <a:endParaRPr lang="en-US"/>
          </a:p>
        </p:txBody>
      </p:sp>
    </p:spTree>
    <p:extLst>
      <p:ext uri="{BB962C8B-B14F-4D97-AF65-F5344CB8AC3E}">
        <p14:creationId xmlns:p14="http://schemas.microsoft.com/office/powerpoint/2010/main" val="5197808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mr-IN" sz="2000" b="0" i="0" kern="1200" dirty="0" smtClean="0">
                <a:solidFill>
                  <a:schemeClr val="tx1"/>
                </a:solidFill>
                <a:effectLst/>
                <a:latin typeface="+mn-lt"/>
                <a:ea typeface="+mn-ea"/>
                <a:cs typeface="+mn-cs"/>
              </a:rPr>
              <a:t>[OR = (</a:t>
            </a:r>
            <a:r>
              <a:rPr lang="mr-IN" sz="2000" b="0" i="0" kern="1200" dirty="0" err="1" smtClean="0">
                <a:solidFill>
                  <a:schemeClr val="tx1"/>
                </a:solidFill>
                <a:effectLst/>
                <a:latin typeface="+mn-lt"/>
                <a:ea typeface="+mn-ea"/>
                <a:cs typeface="+mn-cs"/>
              </a:rPr>
              <a:t>a</a:t>
            </a:r>
            <a:r>
              <a:rPr lang="mr-IN" sz="2000" b="0" i="0" kern="1200" dirty="0" smtClean="0">
                <a:solidFill>
                  <a:schemeClr val="tx1"/>
                </a:solidFill>
                <a:effectLst/>
                <a:latin typeface="+mn-lt"/>
                <a:ea typeface="+mn-ea"/>
                <a:cs typeface="+mn-cs"/>
              </a:rPr>
              <a:t> × </a:t>
            </a:r>
            <a:r>
              <a:rPr lang="mr-IN" sz="2000" b="0" i="0" kern="1200" dirty="0" err="1" smtClean="0">
                <a:solidFill>
                  <a:schemeClr val="tx1"/>
                </a:solidFill>
                <a:effectLst/>
                <a:latin typeface="+mn-lt"/>
                <a:ea typeface="+mn-ea"/>
                <a:cs typeface="+mn-cs"/>
              </a:rPr>
              <a:t>d</a:t>
            </a:r>
            <a:r>
              <a:rPr lang="mr-IN" sz="2000" b="0" i="0" kern="1200" dirty="0" smtClean="0">
                <a:solidFill>
                  <a:schemeClr val="tx1"/>
                </a:solidFill>
                <a:effectLst/>
                <a:latin typeface="+mn-lt"/>
                <a:ea typeface="+mn-ea"/>
                <a:cs typeface="+mn-cs"/>
              </a:rPr>
              <a:t>)/(</a:t>
            </a:r>
            <a:r>
              <a:rPr lang="mr-IN" sz="2000" b="0" i="0" kern="1200" dirty="0" err="1" smtClean="0">
                <a:solidFill>
                  <a:schemeClr val="tx1"/>
                </a:solidFill>
                <a:effectLst/>
                <a:latin typeface="+mn-lt"/>
                <a:ea typeface="+mn-ea"/>
                <a:cs typeface="+mn-cs"/>
              </a:rPr>
              <a:t>b</a:t>
            </a:r>
            <a:r>
              <a:rPr lang="mr-IN" sz="2000" b="0" i="0" kern="1200" dirty="0" smtClean="0">
                <a:solidFill>
                  <a:schemeClr val="tx1"/>
                </a:solidFill>
                <a:effectLst/>
                <a:latin typeface="+mn-lt"/>
                <a:ea typeface="+mn-ea"/>
                <a:cs typeface="+mn-cs"/>
              </a:rPr>
              <a:t> × </a:t>
            </a:r>
            <a:r>
              <a:rPr lang="mr-IN" sz="2000" b="0" i="0" kern="1200" dirty="0" err="1" smtClean="0">
                <a:solidFill>
                  <a:schemeClr val="tx1"/>
                </a:solidFill>
                <a:effectLst/>
                <a:latin typeface="+mn-lt"/>
                <a:ea typeface="+mn-ea"/>
                <a:cs typeface="+mn-cs"/>
              </a:rPr>
              <a:t>c</a:t>
            </a:r>
            <a:r>
              <a:rPr lang="mr-IN" sz="2000" b="0" i="0" kern="1200" dirty="0" smtClean="0">
                <a:solidFill>
                  <a:schemeClr val="tx1"/>
                </a:solidFill>
                <a:effectLst/>
                <a:latin typeface="+mn-lt"/>
                <a:ea typeface="+mn-ea"/>
                <a:cs typeface="+mn-cs"/>
              </a:rPr>
              <a:t>)]</a:t>
            </a:r>
            <a:endParaRPr lang="en-US" sz="2000" dirty="0"/>
          </a:p>
        </p:txBody>
      </p:sp>
      <p:sp>
        <p:nvSpPr>
          <p:cNvPr id="4" name="Slide Number Placeholder 3"/>
          <p:cNvSpPr>
            <a:spLocks noGrp="1"/>
          </p:cNvSpPr>
          <p:nvPr>
            <p:ph type="sldNum" sz="quarter" idx="10"/>
          </p:nvPr>
        </p:nvSpPr>
        <p:spPr/>
        <p:txBody>
          <a:bodyPr/>
          <a:lstStyle/>
          <a:p>
            <a:fld id="{35F455D7-87FC-9642-BFAF-719C44C24338}" type="slidenum">
              <a:rPr lang="en-US" smtClean="0"/>
              <a:t>40</a:t>
            </a:fld>
            <a:endParaRPr lang="en-US"/>
          </a:p>
        </p:txBody>
      </p:sp>
    </p:spTree>
    <p:extLst>
      <p:ext uri="{BB962C8B-B14F-4D97-AF65-F5344CB8AC3E}">
        <p14:creationId xmlns:p14="http://schemas.microsoft.com/office/powerpoint/2010/main" val="5136425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41</a:t>
            </a:fld>
            <a:endParaRPr lang="en-US"/>
          </a:p>
        </p:txBody>
      </p:sp>
    </p:spTree>
    <p:extLst>
      <p:ext uri="{BB962C8B-B14F-4D97-AF65-F5344CB8AC3E}">
        <p14:creationId xmlns:p14="http://schemas.microsoft.com/office/powerpoint/2010/main" val="1629274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42</a:t>
            </a:fld>
            <a:endParaRPr lang="en-US"/>
          </a:p>
        </p:txBody>
      </p:sp>
    </p:spTree>
    <p:extLst>
      <p:ext uri="{BB962C8B-B14F-4D97-AF65-F5344CB8AC3E}">
        <p14:creationId xmlns:p14="http://schemas.microsoft.com/office/powerpoint/2010/main" val="16463684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49</a:t>
            </a:fld>
            <a:endParaRPr lang="en-US"/>
          </a:p>
        </p:txBody>
      </p:sp>
    </p:spTree>
    <p:extLst>
      <p:ext uri="{BB962C8B-B14F-4D97-AF65-F5344CB8AC3E}">
        <p14:creationId xmlns:p14="http://schemas.microsoft.com/office/powerpoint/2010/main" val="7610384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50</a:t>
            </a:fld>
            <a:endParaRPr lang="en-US"/>
          </a:p>
        </p:txBody>
      </p:sp>
    </p:spTree>
    <p:extLst>
      <p:ext uri="{BB962C8B-B14F-4D97-AF65-F5344CB8AC3E}">
        <p14:creationId xmlns:p14="http://schemas.microsoft.com/office/powerpoint/2010/main" val="15088601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smtClean="0"/>
          </a:p>
          <a:p>
            <a:endParaRPr lang="en-US" b="1" dirty="0"/>
          </a:p>
        </p:txBody>
      </p:sp>
      <p:sp>
        <p:nvSpPr>
          <p:cNvPr id="4" name="Slide Number Placeholder 3"/>
          <p:cNvSpPr>
            <a:spLocks noGrp="1"/>
          </p:cNvSpPr>
          <p:nvPr>
            <p:ph type="sldNum" sz="quarter" idx="10"/>
          </p:nvPr>
        </p:nvSpPr>
        <p:spPr/>
        <p:txBody>
          <a:bodyPr/>
          <a:lstStyle/>
          <a:p>
            <a:fld id="{35F455D7-87FC-9642-BFAF-719C44C24338}" type="slidenum">
              <a:rPr lang="en-US" smtClean="0"/>
              <a:t>51</a:t>
            </a:fld>
            <a:endParaRPr lang="en-US"/>
          </a:p>
        </p:txBody>
      </p:sp>
    </p:spTree>
    <p:extLst>
      <p:ext uri="{BB962C8B-B14F-4D97-AF65-F5344CB8AC3E}">
        <p14:creationId xmlns:p14="http://schemas.microsoft.com/office/powerpoint/2010/main" val="753781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t>
            </a:r>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3</a:t>
            </a:fld>
            <a:endParaRPr lang="en-US"/>
          </a:p>
        </p:txBody>
      </p:sp>
    </p:spTree>
    <p:extLst>
      <p:ext uri="{BB962C8B-B14F-4D97-AF65-F5344CB8AC3E}">
        <p14:creationId xmlns:p14="http://schemas.microsoft.com/office/powerpoint/2010/main" val="20825657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52</a:t>
            </a:fld>
            <a:endParaRPr lang="en-US"/>
          </a:p>
        </p:txBody>
      </p:sp>
    </p:spTree>
    <p:extLst>
      <p:ext uri="{BB962C8B-B14F-4D97-AF65-F5344CB8AC3E}">
        <p14:creationId xmlns:p14="http://schemas.microsoft.com/office/powerpoint/2010/main" val="7315925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54</a:t>
            </a:fld>
            <a:endParaRPr lang="en-US"/>
          </a:p>
        </p:txBody>
      </p:sp>
    </p:spTree>
    <p:extLst>
      <p:ext uri="{BB962C8B-B14F-4D97-AF65-F5344CB8AC3E}">
        <p14:creationId xmlns:p14="http://schemas.microsoft.com/office/powerpoint/2010/main" val="20683990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55</a:t>
            </a:fld>
            <a:endParaRPr lang="en-US"/>
          </a:p>
        </p:txBody>
      </p:sp>
    </p:spTree>
    <p:extLst>
      <p:ext uri="{BB962C8B-B14F-4D97-AF65-F5344CB8AC3E}">
        <p14:creationId xmlns:p14="http://schemas.microsoft.com/office/powerpoint/2010/main" val="733774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11</a:t>
            </a:fld>
            <a:endParaRPr lang="en-US"/>
          </a:p>
        </p:txBody>
      </p:sp>
    </p:spTree>
    <p:extLst>
      <p:ext uri="{BB962C8B-B14F-4D97-AF65-F5344CB8AC3E}">
        <p14:creationId xmlns:p14="http://schemas.microsoft.com/office/powerpoint/2010/main" val="6294010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19</a:t>
            </a:fld>
            <a:endParaRPr lang="en-US"/>
          </a:p>
        </p:txBody>
      </p:sp>
    </p:spTree>
    <p:extLst>
      <p:ext uri="{BB962C8B-B14F-4D97-AF65-F5344CB8AC3E}">
        <p14:creationId xmlns:p14="http://schemas.microsoft.com/office/powerpoint/2010/main" val="6627063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20</a:t>
            </a:fld>
            <a:endParaRPr lang="en-US"/>
          </a:p>
        </p:txBody>
      </p:sp>
    </p:spTree>
    <p:extLst>
      <p:ext uri="{BB962C8B-B14F-4D97-AF65-F5344CB8AC3E}">
        <p14:creationId xmlns:p14="http://schemas.microsoft.com/office/powerpoint/2010/main" val="418724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21</a:t>
            </a:fld>
            <a:endParaRPr lang="en-US"/>
          </a:p>
        </p:txBody>
      </p:sp>
    </p:spTree>
    <p:extLst>
      <p:ext uri="{BB962C8B-B14F-4D97-AF65-F5344CB8AC3E}">
        <p14:creationId xmlns:p14="http://schemas.microsoft.com/office/powerpoint/2010/main" val="508284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31</a:t>
            </a:fld>
            <a:endParaRPr lang="en-US"/>
          </a:p>
        </p:txBody>
      </p:sp>
    </p:spTree>
    <p:extLst>
      <p:ext uri="{BB962C8B-B14F-4D97-AF65-F5344CB8AC3E}">
        <p14:creationId xmlns:p14="http://schemas.microsoft.com/office/powerpoint/2010/main" val="370161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32</a:t>
            </a:fld>
            <a:endParaRPr lang="en-US"/>
          </a:p>
        </p:txBody>
      </p:sp>
    </p:spTree>
    <p:extLst>
      <p:ext uri="{BB962C8B-B14F-4D97-AF65-F5344CB8AC3E}">
        <p14:creationId xmlns:p14="http://schemas.microsoft.com/office/powerpoint/2010/main" val="15426233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455D7-87FC-9642-BFAF-719C44C24338}" type="slidenum">
              <a:rPr lang="en-US" smtClean="0"/>
              <a:t>33</a:t>
            </a:fld>
            <a:endParaRPr lang="en-US"/>
          </a:p>
        </p:txBody>
      </p:sp>
    </p:spTree>
    <p:extLst>
      <p:ext uri="{BB962C8B-B14F-4D97-AF65-F5344CB8AC3E}">
        <p14:creationId xmlns:p14="http://schemas.microsoft.com/office/powerpoint/2010/main" val="1262279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560429B-ADF8-BB43-9512-07006C0FD173}"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86756-8814-A14C-BD76-5FEF031A5A3A}"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560429B-ADF8-BB43-9512-07006C0FD173}"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86756-8814-A14C-BD76-5FEF031A5A3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560429B-ADF8-BB43-9512-07006C0FD173}"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86756-8814-A14C-BD76-5FEF031A5A3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800" b="0" i="0">
                <a:latin typeface="Calibri" charset="0"/>
                <a:ea typeface="Calibri" charset="0"/>
                <a:cs typeface="Calibri"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lnSpc>
                <a:spcPct val="100000"/>
              </a:lnSpc>
              <a:defRPr sz="3200"/>
            </a:lvl1pPr>
            <a:lvl2pPr>
              <a:lnSpc>
                <a:spcPct val="100000"/>
              </a:lnSpc>
              <a:defRPr sz="2400"/>
            </a:lvl2pPr>
            <a:lvl3pPr>
              <a:lnSpc>
                <a:spcPct val="100000"/>
              </a:lnSpc>
              <a:defRPr sz="1800"/>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560429B-ADF8-BB43-9512-07006C0FD173}"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86756-8814-A14C-BD76-5FEF031A5A3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560429B-ADF8-BB43-9512-07006C0FD173}"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86756-8814-A14C-BD76-5FEF031A5A3A}"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560429B-ADF8-BB43-9512-07006C0FD173}" type="datetimeFigureOut">
              <a:rPr lang="en-US" smtClean="0"/>
              <a:t>10/3/17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86756-8814-A14C-BD76-5FEF031A5A3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560429B-ADF8-BB43-9512-07006C0FD173}" type="datetimeFigureOut">
              <a:rPr lang="en-US" smtClean="0"/>
              <a:t>10/3/17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E86756-8814-A14C-BD76-5FEF031A5A3A}"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560429B-ADF8-BB43-9512-07006C0FD173}" type="datetimeFigureOut">
              <a:rPr lang="en-US" smtClean="0"/>
              <a:t>10/3/17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E86756-8814-A14C-BD76-5FEF031A5A3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560429B-ADF8-BB43-9512-07006C0FD173}" type="datetimeFigureOut">
              <a:rPr lang="en-US" smtClean="0"/>
              <a:t>10/3/17</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A1E86756-8814-A14C-BD76-5FEF031A5A3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560429B-ADF8-BB43-9512-07006C0FD173}" type="datetimeFigureOut">
              <a:rPr lang="en-US" smtClean="0"/>
              <a:t>10/3/17</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1E86756-8814-A14C-BD76-5FEF031A5A3A}"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560429B-ADF8-BB43-9512-07006C0FD173}" type="datetimeFigureOut">
              <a:rPr lang="en-US" smtClean="0"/>
              <a:t>10/3/17</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E86756-8814-A14C-BD76-5FEF031A5A3A}"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560429B-ADF8-BB43-9512-07006C0FD173}" type="datetimeFigureOut">
              <a:rPr lang="en-US" smtClean="0"/>
              <a:t>10/3/17</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1E86756-8814-A14C-BD76-5FEF031A5A3A}"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021005"/>
      </p:ext>
    </p:extLst>
  </p:cSld>
  <p:clrMap bg1="lt1" tx1="dk1" bg2="lt2" tx2="dk2" accent1="accent1" accent2="accent2" accent3="accent3" accent4="accent4" accent5="accent5" accent6="accent6" hlink="hlink" folHlink="folHlink"/>
  <p:sldLayoutIdLst>
    <p:sldLayoutId id="2147483973" r:id="rId1"/>
    <p:sldLayoutId id="2147483974" r:id="rId2"/>
    <p:sldLayoutId id="2147483975" r:id="rId3"/>
    <p:sldLayoutId id="2147483976" r:id="rId4"/>
    <p:sldLayoutId id="2147483977" r:id="rId5"/>
    <p:sldLayoutId id="2147483978" r:id="rId6"/>
    <p:sldLayoutId id="2147483979" r:id="rId7"/>
    <p:sldLayoutId id="2147483980" r:id="rId8"/>
    <p:sldLayoutId id="2147483981" r:id="rId9"/>
    <p:sldLayoutId id="2147483982" r:id="rId10"/>
    <p:sldLayoutId id="21474839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em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50.png"/><Relationship Id="rId4" Type="http://schemas.openxmlformats.org/officeDocument/2006/relationships/image" Target="../media/image2.jpeg"/><Relationship Id="rId1" Type="http://schemas.openxmlformats.org/officeDocument/2006/relationships/slideLayout" Target="../slideLayouts/slideLayout2.xml"/><Relationship Id="rId2" Type="http://schemas.openxmlformats.org/officeDocument/2006/relationships/image" Target="../media/image4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tif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 Id="rId7"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52.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2.png"/><Relationship Id="rId5" Type="http://schemas.openxmlformats.org/officeDocument/2006/relationships/image" Target="../media/image34.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40.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0.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Testing proportions</a:t>
            </a:r>
            <a:endParaRPr lang="en-US" dirty="0"/>
          </a:p>
        </p:txBody>
      </p:sp>
      <p:sp>
        <p:nvSpPr>
          <p:cNvPr id="4" name="Subtitle 3"/>
          <p:cNvSpPr>
            <a:spLocks noGrp="1"/>
          </p:cNvSpPr>
          <p:nvPr>
            <p:ph type="subTitle" idx="1"/>
          </p:nvPr>
        </p:nvSpPr>
        <p:spPr/>
        <p:txBody>
          <a:bodyPr/>
          <a:lstStyle/>
          <a:p>
            <a:r>
              <a:rPr lang="en-US" dirty="0"/>
              <a:t>bio5312 Fall2017</a:t>
            </a:r>
          </a:p>
          <a:p>
            <a:r>
              <a:rPr lang="en-US" dirty="0" err="1"/>
              <a:t>stephanie</a:t>
            </a:r>
            <a:r>
              <a:rPr lang="en-US" dirty="0"/>
              <a:t> j. </a:t>
            </a:r>
            <a:r>
              <a:rPr lang="en-US" dirty="0" err="1"/>
              <a:t>spielman</a:t>
            </a:r>
            <a:r>
              <a:rPr lang="en-US" dirty="0"/>
              <a:t>, PhD</a:t>
            </a:r>
          </a:p>
          <a:p>
            <a:endParaRPr lang="en-US" dirty="0"/>
          </a:p>
        </p:txBody>
      </p:sp>
    </p:spTree>
    <p:extLst>
      <p:ext uri="{BB962C8B-B14F-4D97-AF65-F5344CB8AC3E}">
        <p14:creationId xmlns:p14="http://schemas.microsoft.com/office/powerpoint/2010/main" val="17089193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PMF for wasp sex</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45833" y="2069166"/>
            <a:ext cx="7899120" cy="3949560"/>
          </a:xfrm>
        </p:spPr>
      </p:pic>
      <p:sp>
        <p:nvSpPr>
          <p:cNvPr id="7" name="TextBox 6"/>
          <p:cNvSpPr txBox="1"/>
          <p:nvPr/>
        </p:nvSpPr>
        <p:spPr>
          <a:xfrm>
            <a:off x="7234517" y="2069166"/>
            <a:ext cx="3361765" cy="2092881"/>
          </a:xfrm>
          <a:prstGeom prst="rect">
            <a:avLst/>
          </a:prstGeom>
          <a:noFill/>
        </p:spPr>
        <p:txBody>
          <a:bodyPr wrap="square" rtlCol="0">
            <a:spAutoFit/>
          </a:bodyPr>
          <a:lstStyle/>
          <a:p>
            <a:r>
              <a:rPr lang="en-US" sz="2600" dirty="0" smtClean="0">
                <a:solidFill>
                  <a:srgbClr val="C00000"/>
                </a:solidFill>
              </a:rPr>
              <a:t>The sampling distribution for the binomial test statistic is binomial: This is effectively our null.</a:t>
            </a:r>
            <a:endParaRPr lang="en-US" sz="2600" dirty="0">
              <a:solidFill>
                <a:srgbClr val="C00000"/>
              </a:solidFill>
            </a:endParaRPr>
          </a:p>
        </p:txBody>
      </p:sp>
    </p:spTree>
    <p:extLst>
      <p:ext uri="{BB962C8B-B14F-4D97-AF65-F5344CB8AC3E}">
        <p14:creationId xmlns:p14="http://schemas.microsoft.com/office/powerpoint/2010/main" val="3730598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Performing the test</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dirty="0" smtClean="0">
                    <a:solidFill>
                      <a:schemeClr val="tx1"/>
                    </a:solidFill>
                  </a:rPr>
                  <a:t>Recall, the P-value is the probability of obtaining a result </a:t>
                </a:r>
                <a:r>
                  <a:rPr lang="en-US" i="1" dirty="0" smtClean="0">
                    <a:solidFill>
                      <a:schemeClr val="tx1"/>
                    </a:solidFill>
                  </a:rPr>
                  <a:t>as extreme or more</a:t>
                </a:r>
              </a:p>
              <a:p>
                <a:pPr lvl="1"/>
                <a:r>
                  <a:rPr lang="en-US" dirty="0" smtClean="0">
                    <a:solidFill>
                      <a:schemeClr val="tx1"/>
                    </a:solidFill>
                  </a:rPr>
                  <a:t>Therefore, P-value is P(number of successes &gt;=5)</a:t>
                </a:r>
              </a:p>
              <a:p>
                <a:pPr lvl="1"/>
                <a:endParaRPr lang="en-US" i="1" dirty="0" smtClean="0">
                  <a:solidFill>
                    <a:schemeClr val="tx1"/>
                  </a:solidFill>
                  <a:latin typeface="Cambria Math" charset="0"/>
                </a:endParaRPr>
              </a:p>
              <a:p>
                <a14:m>
                  <m:oMath xmlns:m="http://schemas.openxmlformats.org/officeDocument/2006/math">
                    <m:r>
                      <a:rPr lang="en-US" sz="2200" i="1" smtClean="0">
                        <a:solidFill>
                          <a:schemeClr val="tx1"/>
                        </a:solidFill>
                        <a:latin typeface="Cambria Math" charset="0"/>
                      </a:rPr>
                      <m:t>𝑃</m:t>
                    </m:r>
                    <m:r>
                      <a:rPr lang="en-US" sz="2200" b="0" i="1" smtClean="0">
                        <a:solidFill>
                          <a:schemeClr val="tx1"/>
                        </a:solidFill>
                        <a:latin typeface="Cambria Math" charset="0"/>
                      </a:rPr>
                      <m:t>(</m:t>
                    </m:r>
                    <m:r>
                      <a:rPr lang="en-US" sz="2200" b="0" i="1" smtClean="0">
                        <a:solidFill>
                          <a:schemeClr val="tx1"/>
                        </a:solidFill>
                        <a:latin typeface="Cambria Math" charset="0"/>
                      </a:rPr>
                      <m:t>𝑋</m:t>
                    </m:r>
                    <m:r>
                      <a:rPr lang="en-US" sz="2200" i="1" smtClean="0">
                        <a:solidFill>
                          <a:schemeClr val="tx1"/>
                        </a:solidFill>
                        <a:latin typeface="Cambria Math" charset="0"/>
                        <a:ea typeface="Cambria Math" charset="0"/>
                        <a:cs typeface="Cambria Math" charset="0"/>
                      </a:rPr>
                      <m:t>≥</m:t>
                    </m:r>
                    <m:r>
                      <a:rPr lang="en-US" sz="2200" b="0" i="1" smtClean="0">
                        <a:solidFill>
                          <a:schemeClr val="tx1"/>
                        </a:solidFill>
                        <a:latin typeface="Cambria Math" charset="0"/>
                        <a:ea typeface="Cambria Math" charset="0"/>
                        <a:cs typeface="Cambria Math" charset="0"/>
                      </a:rPr>
                      <m:t>5)</m:t>
                    </m:r>
                    <m:r>
                      <a:rPr lang="en-US" sz="2200" i="1">
                        <a:solidFill>
                          <a:schemeClr val="tx1"/>
                        </a:solidFill>
                        <a:latin typeface="Cambria Math" charset="0"/>
                      </a:rPr>
                      <m:t>=</m:t>
                    </m:r>
                    <m:d>
                      <m:dPr>
                        <m:ctrlPr>
                          <a:rPr lang="mr-IN" sz="2200" i="1">
                            <a:solidFill>
                              <a:schemeClr val="tx1"/>
                            </a:solidFill>
                            <a:latin typeface="Cambria Math" charset="0"/>
                          </a:rPr>
                        </m:ctrlPr>
                      </m:dPr>
                      <m:e>
                        <m:f>
                          <m:fPr>
                            <m:type m:val="noBar"/>
                            <m:ctrlPr>
                              <a:rPr lang="mr-IN" sz="2200" i="1">
                                <a:solidFill>
                                  <a:schemeClr val="tx1"/>
                                </a:solidFill>
                                <a:latin typeface="Cambria Math" charset="0"/>
                              </a:rPr>
                            </m:ctrlPr>
                          </m:fPr>
                          <m:num>
                            <m:r>
                              <a:rPr lang="en-US" sz="2200" b="0" i="1" smtClean="0">
                                <a:solidFill>
                                  <a:schemeClr val="tx1"/>
                                </a:solidFill>
                                <a:latin typeface="Cambria Math" charset="0"/>
                              </a:rPr>
                              <m:t>12</m:t>
                            </m:r>
                          </m:num>
                          <m:den>
                            <m:r>
                              <a:rPr lang="en-US" sz="2200" b="0" i="1" smtClean="0">
                                <a:solidFill>
                                  <a:schemeClr val="tx1"/>
                                </a:solidFill>
                                <a:latin typeface="Cambria Math" charset="0"/>
                              </a:rPr>
                              <m:t>5</m:t>
                            </m:r>
                          </m:den>
                        </m:f>
                      </m:e>
                    </m:d>
                    <m:sSup>
                      <m:sSupPr>
                        <m:ctrlPr>
                          <a:rPr lang="mr-IN" sz="2200" i="1">
                            <a:solidFill>
                              <a:schemeClr val="tx1"/>
                            </a:solidFill>
                            <a:latin typeface="Cambria Math" charset="0"/>
                          </a:rPr>
                        </m:ctrlPr>
                      </m:sSupPr>
                      <m:e>
                        <m:r>
                          <a:rPr lang="en-US" sz="2200" b="0" i="1" smtClean="0">
                            <a:solidFill>
                              <a:schemeClr val="tx1"/>
                            </a:solidFill>
                            <a:latin typeface="Cambria Math" charset="0"/>
                          </a:rPr>
                          <m:t>0.3</m:t>
                        </m:r>
                      </m:e>
                      <m:sup>
                        <m:r>
                          <a:rPr lang="en-US" sz="2200" b="0" i="1" smtClean="0">
                            <a:solidFill>
                              <a:schemeClr val="tx1"/>
                            </a:solidFill>
                            <a:latin typeface="Cambria Math" charset="0"/>
                          </a:rPr>
                          <m:t>5</m:t>
                        </m:r>
                      </m:sup>
                    </m:sSup>
                    <m:sSup>
                      <m:sSupPr>
                        <m:ctrlPr>
                          <a:rPr lang="mr-IN" sz="2200" i="1">
                            <a:solidFill>
                              <a:schemeClr val="tx1"/>
                            </a:solidFill>
                            <a:latin typeface="Cambria Math" charset="0"/>
                          </a:rPr>
                        </m:ctrlPr>
                      </m:sSupPr>
                      <m:e>
                        <m:r>
                          <a:rPr lang="en-US" sz="2200" b="0" i="1" smtClean="0">
                            <a:solidFill>
                              <a:schemeClr val="tx1"/>
                            </a:solidFill>
                            <a:latin typeface="Cambria Math" charset="0"/>
                          </a:rPr>
                          <m:t>0.7</m:t>
                        </m:r>
                      </m:e>
                      <m:sup>
                        <m:r>
                          <a:rPr lang="en-US" sz="2200" i="1">
                            <a:solidFill>
                              <a:schemeClr val="tx1"/>
                            </a:solidFill>
                            <a:latin typeface="Cambria Math" charset="0"/>
                          </a:rPr>
                          <m:t>(</m:t>
                        </m:r>
                        <m:r>
                          <a:rPr lang="en-US" sz="2200" b="0" i="1" smtClean="0">
                            <a:solidFill>
                              <a:schemeClr val="tx1"/>
                            </a:solidFill>
                            <a:latin typeface="Cambria Math" charset="0"/>
                          </a:rPr>
                          <m:t>12</m:t>
                        </m:r>
                        <m:r>
                          <a:rPr lang="en-US" sz="2200" i="1">
                            <a:solidFill>
                              <a:schemeClr val="tx1"/>
                            </a:solidFill>
                            <a:latin typeface="Cambria Math" charset="0"/>
                          </a:rPr>
                          <m:t>−</m:t>
                        </m:r>
                        <m:r>
                          <a:rPr lang="en-US" sz="2200" b="0" i="1" smtClean="0">
                            <a:solidFill>
                              <a:schemeClr val="tx1"/>
                            </a:solidFill>
                            <a:latin typeface="Cambria Math" charset="0"/>
                          </a:rPr>
                          <m:t>5</m:t>
                        </m:r>
                        <m:r>
                          <a:rPr lang="en-US" sz="2200" i="1">
                            <a:solidFill>
                              <a:schemeClr val="tx1"/>
                            </a:solidFill>
                            <a:latin typeface="Cambria Math" charset="0"/>
                          </a:rPr>
                          <m:t>)</m:t>
                        </m:r>
                      </m:sup>
                    </m:sSup>
                    <m:r>
                      <a:rPr lang="en-US" sz="2200" b="0" i="1" smtClean="0">
                        <a:solidFill>
                          <a:schemeClr val="tx1"/>
                        </a:solidFill>
                        <a:latin typeface="Cambria Math" charset="0"/>
                      </a:rPr>
                      <m:t>+ </m:t>
                    </m:r>
                    <m:d>
                      <m:dPr>
                        <m:ctrlPr>
                          <a:rPr lang="mr-IN" sz="2200" i="1">
                            <a:solidFill>
                              <a:schemeClr val="tx1"/>
                            </a:solidFill>
                            <a:latin typeface="Cambria Math" charset="0"/>
                          </a:rPr>
                        </m:ctrlPr>
                      </m:dPr>
                      <m:e>
                        <m:f>
                          <m:fPr>
                            <m:type m:val="noBar"/>
                            <m:ctrlPr>
                              <a:rPr lang="mr-IN" sz="2200" i="1">
                                <a:solidFill>
                                  <a:schemeClr val="tx1"/>
                                </a:solidFill>
                                <a:latin typeface="Cambria Math" charset="0"/>
                              </a:rPr>
                            </m:ctrlPr>
                          </m:fPr>
                          <m:num>
                            <m:r>
                              <a:rPr lang="en-US" sz="2200" i="1">
                                <a:solidFill>
                                  <a:schemeClr val="tx1"/>
                                </a:solidFill>
                                <a:latin typeface="Cambria Math" charset="0"/>
                              </a:rPr>
                              <m:t>12</m:t>
                            </m:r>
                          </m:num>
                          <m:den>
                            <m:r>
                              <a:rPr lang="en-US" sz="2200" b="0" i="1" smtClean="0">
                                <a:solidFill>
                                  <a:schemeClr val="tx1"/>
                                </a:solidFill>
                                <a:latin typeface="Cambria Math" charset="0"/>
                              </a:rPr>
                              <m:t>6</m:t>
                            </m:r>
                          </m:den>
                        </m:f>
                      </m:e>
                    </m:d>
                    <m:sSup>
                      <m:sSupPr>
                        <m:ctrlPr>
                          <a:rPr lang="mr-IN" sz="2200" i="1">
                            <a:solidFill>
                              <a:schemeClr val="tx1"/>
                            </a:solidFill>
                            <a:latin typeface="Cambria Math" charset="0"/>
                          </a:rPr>
                        </m:ctrlPr>
                      </m:sSupPr>
                      <m:e>
                        <m:r>
                          <a:rPr lang="en-US" sz="2200" i="1">
                            <a:solidFill>
                              <a:schemeClr val="tx1"/>
                            </a:solidFill>
                            <a:latin typeface="Cambria Math" charset="0"/>
                          </a:rPr>
                          <m:t>0.3</m:t>
                        </m:r>
                      </m:e>
                      <m:sup>
                        <m:r>
                          <a:rPr lang="en-US" sz="2200" b="0" i="1" smtClean="0">
                            <a:solidFill>
                              <a:schemeClr val="tx1"/>
                            </a:solidFill>
                            <a:latin typeface="Cambria Math" charset="0"/>
                          </a:rPr>
                          <m:t>6</m:t>
                        </m:r>
                      </m:sup>
                    </m:sSup>
                    <m:sSup>
                      <m:sSupPr>
                        <m:ctrlPr>
                          <a:rPr lang="mr-IN" sz="2200" i="1">
                            <a:solidFill>
                              <a:schemeClr val="tx1"/>
                            </a:solidFill>
                            <a:latin typeface="Cambria Math" charset="0"/>
                          </a:rPr>
                        </m:ctrlPr>
                      </m:sSupPr>
                      <m:e>
                        <m:r>
                          <a:rPr lang="en-US" sz="2200" i="1">
                            <a:solidFill>
                              <a:schemeClr val="tx1"/>
                            </a:solidFill>
                            <a:latin typeface="Cambria Math" charset="0"/>
                          </a:rPr>
                          <m:t>0.7</m:t>
                        </m:r>
                      </m:e>
                      <m:sup>
                        <m:r>
                          <a:rPr lang="en-US" sz="2200" i="1">
                            <a:solidFill>
                              <a:schemeClr val="tx1"/>
                            </a:solidFill>
                            <a:latin typeface="Cambria Math" charset="0"/>
                          </a:rPr>
                          <m:t>(12−</m:t>
                        </m:r>
                        <m:r>
                          <a:rPr lang="en-US" sz="2200" b="0" i="1" smtClean="0">
                            <a:solidFill>
                              <a:schemeClr val="tx1"/>
                            </a:solidFill>
                            <a:latin typeface="Cambria Math" charset="0"/>
                          </a:rPr>
                          <m:t>6</m:t>
                        </m:r>
                        <m:r>
                          <a:rPr lang="en-US" sz="2200" i="1">
                            <a:solidFill>
                              <a:schemeClr val="tx1"/>
                            </a:solidFill>
                            <a:latin typeface="Cambria Math" charset="0"/>
                          </a:rPr>
                          <m:t>)</m:t>
                        </m:r>
                      </m:sup>
                    </m:sSup>
                    <m:r>
                      <a:rPr lang="en-US" sz="2200" b="0" i="1" smtClean="0">
                        <a:solidFill>
                          <a:schemeClr val="tx1"/>
                        </a:solidFill>
                        <a:latin typeface="Cambria Math" charset="0"/>
                      </a:rPr>
                      <m:t>+…+</m:t>
                    </m:r>
                    <m:d>
                      <m:dPr>
                        <m:ctrlPr>
                          <a:rPr lang="mr-IN" sz="2200" i="1">
                            <a:solidFill>
                              <a:schemeClr val="tx1"/>
                            </a:solidFill>
                            <a:latin typeface="Cambria Math" charset="0"/>
                          </a:rPr>
                        </m:ctrlPr>
                      </m:dPr>
                      <m:e>
                        <m:f>
                          <m:fPr>
                            <m:type m:val="noBar"/>
                            <m:ctrlPr>
                              <a:rPr lang="mr-IN" sz="2200" i="1">
                                <a:solidFill>
                                  <a:schemeClr val="tx1"/>
                                </a:solidFill>
                                <a:latin typeface="Cambria Math" charset="0"/>
                              </a:rPr>
                            </m:ctrlPr>
                          </m:fPr>
                          <m:num>
                            <m:r>
                              <a:rPr lang="en-US" sz="2200" i="1">
                                <a:solidFill>
                                  <a:schemeClr val="tx1"/>
                                </a:solidFill>
                                <a:latin typeface="Cambria Math" charset="0"/>
                              </a:rPr>
                              <m:t>12</m:t>
                            </m:r>
                          </m:num>
                          <m:den>
                            <m:r>
                              <a:rPr lang="en-US" sz="2200" b="0" i="1" smtClean="0">
                                <a:solidFill>
                                  <a:schemeClr val="tx1"/>
                                </a:solidFill>
                                <a:latin typeface="Cambria Math" charset="0"/>
                              </a:rPr>
                              <m:t>12</m:t>
                            </m:r>
                          </m:den>
                        </m:f>
                      </m:e>
                    </m:d>
                    <m:sSup>
                      <m:sSupPr>
                        <m:ctrlPr>
                          <a:rPr lang="mr-IN" sz="2200" i="1">
                            <a:solidFill>
                              <a:schemeClr val="tx1"/>
                            </a:solidFill>
                            <a:latin typeface="Cambria Math" charset="0"/>
                          </a:rPr>
                        </m:ctrlPr>
                      </m:sSupPr>
                      <m:e>
                        <m:r>
                          <a:rPr lang="en-US" sz="2200" i="1">
                            <a:solidFill>
                              <a:schemeClr val="tx1"/>
                            </a:solidFill>
                            <a:latin typeface="Cambria Math" charset="0"/>
                          </a:rPr>
                          <m:t>0.3</m:t>
                        </m:r>
                      </m:e>
                      <m:sup>
                        <m:r>
                          <a:rPr lang="en-US" sz="2200" b="0" i="1" smtClean="0">
                            <a:solidFill>
                              <a:schemeClr val="tx1"/>
                            </a:solidFill>
                            <a:latin typeface="Cambria Math" charset="0"/>
                          </a:rPr>
                          <m:t>12</m:t>
                        </m:r>
                      </m:sup>
                    </m:sSup>
                    <m:sSup>
                      <m:sSupPr>
                        <m:ctrlPr>
                          <a:rPr lang="mr-IN" sz="2200" i="1">
                            <a:solidFill>
                              <a:schemeClr val="tx1"/>
                            </a:solidFill>
                            <a:latin typeface="Cambria Math" charset="0"/>
                          </a:rPr>
                        </m:ctrlPr>
                      </m:sSupPr>
                      <m:e>
                        <m:r>
                          <a:rPr lang="en-US" sz="2200" i="1">
                            <a:solidFill>
                              <a:schemeClr val="tx1"/>
                            </a:solidFill>
                            <a:latin typeface="Cambria Math" charset="0"/>
                          </a:rPr>
                          <m:t>0.7</m:t>
                        </m:r>
                      </m:e>
                      <m:sup>
                        <m:r>
                          <a:rPr lang="en-US" sz="2200" i="1">
                            <a:solidFill>
                              <a:schemeClr val="tx1"/>
                            </a:solidFill>
                            <a:latin typeface="Cambria Math" charset="0"/>
                          </a:rPr>
                          <m:t>(12−</m:t>
                        </m:r>
                        <m:r>
                          <a:rPr lang="en-US" sz="2200" b="0" i="1" smtClean="0">
                            <a:solidFill>
                              <a:schemeClr val="tx1"/>
                            </a:solidFill>
                            <a:latin typeface="Cambria Math" charset="0"/>
                          </a:rPr>
                          <m:t>12</m:t>
                        </m:r>
                        <m:r>
                          <a:rPr lang="en-US" sz="2200" i="1">
                            <a:solidFill>
                              <a:schemeClr val="tx1"/>
                            </a:solidFill>
                            <a:latin typeface="Cambria Math" charset="0"/>
                          </a:rPr>
                          <m:t>)</m:t>
                        </m:r>
                      </m:sup>
                    </m:sSup>
                  </m:oMath>
                </a14:m>
                <a:endParaRPr lang="en-US" sz="2200" i="1" dirty="0">
                  <a:solidFill>
                    <a:schemeClr val="tx1"/>
                  </a:solidFill>
                  <a:latin typeface="Cambria Math" charset="0"/>
                </a:endParaRPr>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697" t="-1970" r="-1091"/>
                </a:stretch>
              </a:blipFill>
            </p:spPr>
            <p:txBody>
              <a:bodyPr/>
              <a:lstStyle/>
              <a:p>
                <a:r>
                  <a:rPr lang="en-US">
                    <a:noFill/>
                  </a:rPr>
                  <a:t> </a:t>
                </a:r>
              </a:p>
            </p:txBody>
          </p:sp>
        </mc:Fallback>
      </mc:AlternateContent>
      <p:sp>
        <p:nvSpPr>
          <p:cNvPr id="4" name="TextBox 3"/>
          <p:cNvSpPr txBox="1"/>
          <p:nvPr/>
        </p:nvSpPr>
        <p:spPr>
          <a:xfrm>
            <a:off x="10254727" y="672354"/>
            <a:ext cx="1175272" cy="1015663"/>
          </a:xfrm>
          <a:prstGeom prst="rect">
            <a:avLst/>
          </a:prstGeom>
          <a:noFill/>
        </p:spPr>
        <p:txBody>
          <a:bodyPr wrap="square" rtlCol="0">
            <a:spAutoFit/>
          </a:bodyPr>
          <a:lstStyle/>
          <a:p>
            <a:pPr marL="12700" lvl="1"/>
            <a:r>
              <a:rPr lang="en-US" sz="2000" dirty="0" smtClean="0">
                <a:solidFill>
                  <a:srgbClr val="C00000"/>
                </a:solidFill>
              </a:rPr>
              <a:t>p</a:t>
            </a:r>
            <a:r>
              <a:rPr lang="en-US" sz="2000" baseline="-25000" dirty="0" smtClean="0">
                <a:solidFill>
                  <a:srgbClr val="C00000"/>
                </a:solidFill>
              </a:rPr>
              <a:t>0</a:t>
            </a:r>
            <a:r>
              <a:rPr lang="en-US" sz="2000" dirty="0" smtClean="0">
                <a:solidFill>
                  <a:srgbClr val="C00000"/>
                </a:solidFill>
              </a:rPr>
              <a:t> </a:t>
            </a:r>
            <a:r>
              <a:rPr lang="en-US" sz="2000" dirty="0">
                <a:solidFill>
                  <a:srgbClr val="C00000"/>
                </a:solidFill>
              </a:rPr>
              <a:t>= 0.3</a:t>
            </a:r>
          </a:p>
          <a:p>
            <a:pPr marL="12700" lvl="1"/>
            <a:r>
              <a:rPr lang="en-US" sz="2000" dirty="0">
                <a:solidFill>
                  <a:srgbClr val="C00000"/>
                </a:solidFill>
              </a:rPr>
              <a:t>n = </a:t>
            </a:r>
            <a:r>
              <a:rPr lang="en-US" sz="2000" dirty="0" smtClean="0">
                <a:solidFill>
                  <a:srgbClr val="C00000"/>
                </a:solidFill>
              </a:rPr>
              <a:t>12</a:t>
            </a:r>
          </a:p>
          <a:p>
            <a:pPr marL="12700" lvl="1"/>
            <a:r>
              <a:rPr lang="en-US" sz="2000" dirty="0" smtClean="0">
                <a:solidFill>
                  <a:srgbClr val="C00000"/>
                </a:solidFill>
              </a:rPr>
              <a:t>X </a:t>
            </a:r>
            <a:r>
              <a:rPr lang="en-US" sz="2000" dirty="0">
                <a:solidFill>
                  <a:srgbClr val="C00000"/>
                </a:solidFill>
              </a:rPr>
              <a:t>= </a:t>
            </a:r>
            <a:r>
              <a:rPr lang="en-US" sz="2000" dirty="0" smtClean="0">
                <a:solidFill>
                  <a:srgbClr val="C00000"/>
                </a:solidFill>
              </a:rPr>
              <a:t>5</a:t>
            </a:r>
            <a:endParaRPr lang="en-US" sz="2000" dirty="0"/>
          </a:p>
        </p:txBody>
      </p:sp>
      <p:pic>
        <p:nvPicPr>
          <p:cNvPr id="5"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6926" y="4693024"/>
            <a:ext cx="3243073" cy="1621537"/>
          </a:xfrm>
          <a:prstGeom prst="rect">
            <a:avLst/>
          </a:prstGeom>
        </p:spPr>
      </p:pic>
      <p:sp>
        <p:nvSpPr>
          <p:cNvPr id="6" name="Rectangle 5"/>
          <p:cNvSpPr/>
          <p:nvPr/>
        </p:nvSpPr>
        <p:spPr>
          <a:xfrm>
            <a:off x="9595821" y="4934695"/>
            <a:ext cx="1834178" cy="1379865"/>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2272551" y="5268121"/>
            <a:ext cx="5553635" cy="1046440"/>
          </a:xfrm>
          <a:prstGeom prst="rect">
            <a:avLst/>
          </a:prstGeom>
          <a:noFill/>
        </p:spPr>
        <p:txBody>
          <a:bodyPr wrap="square" rtlCol="0">
            <a:spAutoFit/>
          </a:bodyPr>
          <a:lstStyle/>
          <a:p>
            <a:r>
              <a:rPr lang="en-US" sz="2200" dirty="0" smtClean="0">
                <a:latin typeface="Monaco" charset="0"/>
                <a:ea typeface="Monaco" charset="0"/>
                <a:cs typeface="Monaco" charset="0"/>
              </a:rPr>
              <a:t>&gt; 1 </a:t>
            </a:r>
            <a:r>
              <a:rPr lang="mr-IN" sz="2200" dirty="0" smtClean="0">
                <a:latin typeface="Monaco" charset="0"/>
                <a:ea typeface="Monaco" charset="0"/>
                <a:cs typeface="Monaco" charset="0"/>
              </a:rPr>
              <a:t>–</a:t>
            </a:r>
            <a:r>
              <a:rPr lang="en-US" sz="2200" dirty="0" smtClean="0">
                <a:latin typeface="Monaco" charset="0"/>
                <a:ea typeface="Monaco" charset="0"/>
                <a:cs typeface="Monaco" charset="0"/>
              </a:rPr>
              <a:t> </a:t>
            </a:r>
            <a:r>
              <a:rPr lang="en-US" sz="2200" dirty="0" err="1" smtClean="0">
                <a:latin typeface="Monaco" charset="0"/>
                <a:ea typeface="Monaco" charset="0"/>
                <a:cs typeface="Monaco" charset="0"/>
              </a:rPr>
              <a:t>pbinom</a:t>
            </a:r>
            <a:r>
              <a:rPr lang="en-US" sz="2200" dirty="0" smtClean="0">
                <a:latin typeface="Monaco" charset="0"/>
                <a:ea typeface="Monaco" charset="0"/>
                <a:cs typeface="Monaco" charset="0"/>
              </a:rPr>
              <a:t>(4, 12, 0.3)</a:t>
            </a:r>
          </a:p>
          <a:p>
            <a:r>
              <a:rPr lang="pt-BR" sz="2200" dirty="0">
                <a:latin typeface="Monaco" charset="0"/>
                <a:ea typeface="Monaco" charset="0"/>
                <a:cs typeface="Monaco" charset="0"/>
              </a:rPr>
              <a:t>[1] </a:t>
            </a:r>
            <a:r>
              <a:rPr lang="pt-BR" sz="2200" dirty="0" smtClean="0">
                <a:latin typeface="Monaco" charset="0"/>
                <a:ea typeface="Monaco" charset="0"/>
                <a:cs typeface="Monaco" charset="0"/>
              </a:rPr>
              <a:t>0.2673445</a:t>
            </a:r>
            <a:endParaRPr lang="pt-BR" sz="2200" dirty="0">
              <a:latin typeface="Monaco" charset="0"/>
              <a:ea typeface="Monaco" charset="0"/>
              <a:cs typeface="Monaco" charset="0"/>
            </a:endParaRPr>
          </a:p>
          <a:p>
            <a:endParaRPr lang="en-US" dirty="0"/>
          </a:p>
        </p:txBody>
      </p:sp>
    </p:spTree>
    <p:extLst>
      <p:ext uri="{BB962C8B-B14F-4D97-AF65-F5344CB8AC3E}">
        <p14:creationId xmlns:p14="http://schemas.microsoft.com/office/powerpoint/2010/main" val="11514875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 round 1</a:t>
            </a:r>
            <a:endParaRPr lang="en-US" dirty="0"/>
          </a:p>
        </p:txBody>
      </p:sp>
      <p:sp>
        <p:nvSpPr>
          <p:cNvPr id="3" name="Content Placeholder 2"/>
          <p:cNvSpPr>
            <a:spLocks noGrp="1"/>
          </p:cNvSpPr>
          <p:nvPr>
            <p:ph idx="1"/>
          </p:nvPr>
        </p:nvSpPr>
        <p:spPr/>
        <p:txBody>
          <a:bodyPr/>
          <a:lstStyle/>
          <a:p>
            <a:r>
              <a:rPr lang="en-US" dirty="0" smtClean="0"/>
              <a:t>Our P-value of 0.276 is much greater than α. Therefore we fail to reject the null hypothesis and we have no evidence that the population proportion of males corresponding to our sample differs from 0.3. </a:t>
            </a:r>
            <a:endParaRPr lang="en-US" dirty="0"/>
          </a:p>
        </p:txBody>
      </p:sp>
    </p:spTree>
    <p:extLst>
      <p:ext uri="{BB962C8B-B14F-4D97-AF65-F5344CB8AC3E}">
        <p14:creationId xmlns:p14="http://schemas.microsoft.com/office/powerpoint/2010/main" val="5234292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on binomial tests</a:t>
            </a:r>
            <a:endParaRPr lang="en-US" dirty="0"/>
          </a:p>
        </p:txBody>
      </p:sp>
      <p:sp>
        <p:nvSpPr>
          <p:cNvPr id="3" name="Content Placeholder 2"/>
          <p:cNvSpPr>
            <a:spLocks noGrp="1"/>
          </p:cNvSpPr>
          <p:nvPr>
            <p:ph idx="1"/>
          </p:nvPr>
        </p:nvSpPr>
        <p:spPr/>
        <p:txBody>
          <a:bodyPr/>
          <a:lstStyle/>
          <a:p>
            <a:r>
              <a:rPr lang="en-US" dirty="0" smtClean="0"/>
              <a:t>Computing two-sided P-values is non-trivial</a:t>
            </a:r>
          </a:p>
          <a:p>
            <a:pPr lvl="1"/>
            <a:r>
              <a:rPr lang="en-US" dirty="0" smtClean="0"/>
              <a:t>Binomial distribution symmetric </a:t>
            </a:r>
            <a:r>
              <a:rPr lang="en-US" b="1" dirty="0" smtClean="0"/>
              <a:t>only when p=0.5</a:t>
            </a:r>
            <a:endParaRPr lang="en-US" dirty="0"/>
          </a:p>
        </p:txBody>
      </p:sp>
      <p:sp>
        <p:nvSpPr>
          <p:cNvPr id="4" name="TextBox 3"/>
          <p:cNvSpPr txBox="1"/>
          <p:nvPr/>
        </p:nvSpPr>
        <p:spPr>
          <a:xfrm>
            <a:off x="1411939" y="3372086"/>
            <a:ext cx="9157449" cy="3293209"/>
          </a:xfrm>
          <a:prstGeom prst="rect">
            <a:avLst/>
          </a:prstGeom>
          <a:noFill/>
        </p:spPr>
        <p:txBody>
          <a:bodyPr wrap="square" rtlCol="0">
            <a:spAutoFit/>
          </a:bodyPr>
          <a:lstStyle/>
          <a:p>
            <a:r>
              <a:rPr lang="en-US" sz="1600" dirty="0" smtClean="0">
                <a:latin typeface="Monaco" charset="0"/>
                <a:ea typeface="Monaco" charset="0"/>
                <a:cs typeface="Monaco" charset="0"/>
              </a:rPr>
              <a:t>&gt; </a:t>
            </a:r>
            <a:r>
              <a:rPr lang="en-US" sz="1600" dirty="0" err="1" smtClean="0">
                <a:latin typeface="Monaco" charset="0"/>
                <a:ea typeface="Monaco" charset="0"/>
                <a:cs typeface="Monaco" charset="0"/>
              </a:rPr>
              <a:t>binom.test</a:t>
            </a:r>
            <a:r>
              <a:rPr lang="en-US" sz="1600" dirty="0" smtClean="0">
                <a:latin typeface="Monaco" charset="0"/>
                <a:ea typeface="Monaco" charset="0"/>
                <a:cs typeface="Monaco" charset="0"/>
              </a:rPr>
              <a:t>(5, 12, 0.3)</a:t>
            </a:r>
          </a:p>
          <a:p>
            <a:r>
              <a:rPr lang="en-US" sz="1600" dirty="0">
                <a:latin typeface="Monaco" charset="0"/>
                <a:ea typeface="Monaco" charset="0"/>
                <a:cs typeface="Monaco" charset="0"/>
              </a:rPr>
              <a:t>Exact binomial test</a:t>
            </a:r>
          </a:p>
          <a:p>
            <a:r>
              <a:rPr lang="en-US" sz="1600" dirty="0">
                <a:latin typeface="Monaco" charset="0"/>
                <a:ea typeface="Monaco" charset="0"/>
                <a:cs typeface="Monaco" charset="0"/>
              </a:rPr>
              <a:t/>
            </a:r>
            <a:br>
              <a:rPr lang="en-US" sz="1600" dirty="0">
                <a:latin typeface="Monaco" charset="0"/>
                <a:ea typeface="Monaco" charset="0"/>
                <a:cs typeface="Monaco" charset="0"/>
              </a:rPr>
            </a:br>
            <a:endParaRPr lang="en-US" sz="1600" dirty="0">
              <a:latin typeface="Monaco" charset="0"/>
              <a:ea typeface="Monaco" charset="0"/>
              <a:cs typeface="Monaco" charset="0"/>
            </a:endParaRPr>
          </a:p>
          <a:p>
            <a:r>
              <a:rPr lang="en-US" sz="1600" dirty="0">
                <a:latin typeface="Monaco" charset="0"/>
                <a:ea typeface="Monaco" charset="0"/>
                <a:cs typeface="Monaco" charset="0"/>
              </a:rPr>
              <a:t>data:  5 and 12</a:t>
            </a:r>
          </a:p>
          <a:p>
            <a:r>
              <a:rPr lang="en-US" sz="1600" dirty="0">
                <a:latin typeface="Monaco" charset="0"/>
                <a:ea typeface="Monaco" charset="0"/>
                <a:cs typeface="Monaco" charset="0"/>
              </a:rPr>
              <a:t>number of successes = 5, number of trials = 12, p-value = 0.3614</a:t>
            </a:r>
          </a:p>
          <a:p>
            <a:r>
              <a:rPr lang="en-US" sz="1600" dirty="0">
                <a:latin typeface="Monaco" charset="0"/>
                <a:ea typeface="Monaco" charset="0"/>
                <a:cs typeface="Monaco" charset="0"/>
              </a:rPr>
              <a:t>alternative hypothesis: true probability of success is not equal to 0.3</a:t>
            </a:r>
          </a:p>
          <a:p>
            <a:r>
              <a:rPr lang="en-US" sz="1600" dirty="0">
                <a:latin typeface="Monaco" charset="0"/>
                <a:ea typeface="Monaco" charset="0"/>
                <a:cs typeface="Monaco" charset="0"/>
              </a:rPr>
              <a:t>95 percent confidence interval:</a:t>
            </a:r>
          </a:p>
          <a:p>
            <a:r>
              <a:rPr lang="en-US" sz="1600" dirty="0">
                <a:latin typeface="Monaco" charset="0"/>
                <a:ea typeface="Monaco" charset="0"/>
                <a:cs typeface="Monaco" charset="0"/>
              </a:rPr>
              <a:t> 0.1516522 0.7233303</a:t>
            </a:r>
          </a:p>
          <a:p>
            <a:r>
              <a:rPr lang="en-US" sz="1600" dirty="0">
                <a:latin typeface="Monaco" charset="0"/>
                <a:ea typeface="Monaco" charset="0"/>
                <a:cs typeface="Monaco" charset="0"/>
              </a:rPr>
              <a:t>sample estimates:</a:t>
            </a:r>
          </a:p>
          <a:p>
            <a:r>
              <a:rPr lang="en-US" sz="1600" dirty="0">
                <a:latin typeface="Monaco" charset="0"/>
                <a:ea typeface="Monaco" charset="0"/>
                <a:cs typeface="Monaco" charset="0"/>
              </a:rPr>
              <a:t>probability of success </a:t>
            </a:r>
          </a:p>
          <a:p>
            <a:r>
              <a:rPr lang="en-US" sz="1600" dirty="0">
                <a:latin typeface="Monaco" charset="0"/>
                <a:ea typeface="Monaco" charset="0"/>
                <a:cs typeface="Monaco" charset="0"/>
              </a:rPr>
              <a:t>             0.4166667 </a:t>
            </a:r>
          </a:p>
          <a:p>
            <a:endParaRPr lang="en-US" sz="1600" dirty="0">
              <a:latin typeface="Monaco" charset="0"/>
              <a:ea typeface="Monaco" charset="0"/>
              <a:cs typeface="Monaco" charset="0"/>
            </a:endParaRPr>
          </a:p>
        </p:txBody>
      </p:sp>
      <p:sp>
        <p:nvSpPr>
          <p:cNvPr id="5" name="Rectangle 4"/>
          <p:cNvSpPr/>
          <p:nvPr/>
        </p:nvSpPr>
        <p:spPr>
          <a:xfrm>
            <a:off x="7308475" y="4558952"/>
            <a:ext cx="2077571" cy="36267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7402605" y="4081246"/>
            <a:ext cx="3166783" cy="430887"/>
          </a:xfrm>
          <a:prstGeom prst="rect">
            <a:avLst/>
          </a:prstGeom>
          <a:noFill/>
        </p:spPr>
        <p:txBody>
          <a:bodyPr wrap="square" rtlCol="0">
            <a:spAutoFit/>
          </a:bodyPr>
          <a:lstStyle/>
          <a:p>
            <a:r>
              <a:rPr lang="en-US" sz="2200" b="1" dirty="0" smtClean="0">
                <a:solidFill>
                  <a:srgbClr val="C00000"/>
                </a:solidFill>
              </a:rPr>
              <a:t>This is not 0.276*2!</a:t>
            </a:r>
            <a:endParaRPr lang="en-US" sz="2200" b="1" dirty="0">
              <a:solidFill>
                <a:srgbClr val="C00000"/>
              </a:solidFill>
            </a:endParaRPr>
          </a:p>
        </p:txBody>
      </p:sp>
    </p:spTree>
    <p:extLst>
      <p:ext uri="{BB962C8B-B14F-4D97-AF65-F5344CB8AC3E}">
        <p14:creationId xmlns:p14="http://schemas.microsoft.com/office/powerpoint/2010/main" val="4390727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Computing the binomial standard error</a:t>
            </a:r>
            <a:endParaRPr lang="en-US" dirty="0"/>
          </a:p>
        </p:txBody>
      </p:sp>
      <mc:AlternateContent xmlns:mc="http://schemas.openxmlformats.org/markup-compatibility/2006" xmlns:a14="http://schemas.microsoft.com/office/drawing/2010/main">
        <mc:Choice Requires="a14">
          <p:sp>
            <p:nvSpPr>
              <p:cNvPr id="5" name="Rectangle 4"/>
              <p:cNvSpPr/>
              <p:nvPr/>
            </p:nvSpPr>
            <p:spPr>
              <a:xfrm>
                <a:off x="1399426" y="1917652"/>
                <a:ext cx="5013232" cy="2635978"/>
              </a:xfrm>
              <a:prstGeom prst="rect">
                <a:avLst/>
              </a:prstGeom>
            </p:spPr>
            <p:txBody>
              <a:bodyPr wrap="none">
                <a:spAutoFit/>
              </a:bodyPr>
              <a:lstStyle/>
              <a:p>
                <a:pPr marL="91440" lvl="1" indent="-91440">
                  <a:spcBef>
                    <a:spcPts val="1200"/>
                  </a:spcBef>
                  <a:spcAft>
                    <a:spcPts val="200"/>
                  </a:spcAft>
                  <a:buSzPct val="100000"/>
                  <a:buFont typeface="Calibri" panose="020F0502020204030204" pitchFamily="34" charset="0"/>
                  <a:buChar char=" "/>
                </a:pPr>
                <a14:m>
                  <m:oMath xmlns:m="http://schemas.openxmlformats.org/officeDocument/2006/math">
                    <m:sSub>
                      <m:sSubPr>
                        <m:ctrlPr>
                          <a:rPr lang="en-US" sz="2800" b="1" i="1" smtClean="0">
                            <a:latin typeface="Cambria Math" charset="0"/>
                          </a:rPr>
                        </m:ctrlPr>
                      </m:sSubPr>
                      <m:e>
                        <m:r>
                          <a:rPr lang="en-US" sz="2800" b="1" i="1">
                            <a:latin typeface="Cambria Math" charset="0"/>
                          </a:rPr>
                          <m:t>𝑺𝑬</m:t>
                        </m:r>
                      </m:e>
                      <m:sub>
                        <m:acc>
                          <m:accPr>
                            <m:chr m:val="̂"/>
                            <m:ctrlPr>
                              <a:rPr lang="en-US" sz="2800" b="1" i="1">
                                <a:latin typeface="Cambria Math" charset="0"/>
                              </a:rPr>
                            </m:ctrlPr>
                          </m:accPr>
                          <m:e>
                            <m:r>
                              <a:rPr lang="en-US" sz="2800" b="1" i="1">
                                <a:latin typeface="Cambria Math" charset="0"/>
                              </a:rPr>
                              <m:t>𝒑</m:t>
                            </m:r>
                          </m:e>
                        </m:acc>
                      </m:sub>
                    </m:sSub>
                    <m:r>
                      <a:rPr lang="en-US" sz="2800" b="1" i="1">
                        <a:latin typeface="Cambria Math" charset="0"/>
                      </a:rPr>
                      <m:t>= </m:t>
                    </m:r>
                    <m:rad>
                      <m:radPr>
                        <m:degHide m:val="on"/>
                        <m:ctrlPr>
                          <a:rPr lang="en-US" sz="2800" b="1" i="1">
                            <a:latin typeface="Cambria Math" charset="0"/>
                          </a:rPr>
                        </m:ctrlPr>
                      </m:radPr>
                      <m:deg/>
                      <m:e>
                        <m:f>
                          <m:fPr>
                            <m:ctrlPr>
                              <a:rPr lang="mr-IN" sz="2800" b="1" i="1">
                                <a:latin typeface="Cambria Math" charset="0"/>
                              </a:rPr>
                            </m:ctrlPr>
                          </m:fPr>
                          <m:num>
                            <m:acc>
                              <m:accPr>
                                <m:chr m:val="̂"/>
                                <m:ctrlPr>
                                  <a:rPr lang="en-US" sz="2800" b="1" i="1">
                                    <a:latin typeface="Cambria Math" charset="0"/>
                                  </a:rPr>
                                </m:ctrlPr>
                              </m:accPr>
                              <m:e>
                                <m:r>
                                  <a:rPr lang="en-US" sz="2800" b="1" i="1">
                                    <a:latin typeface="Cambria Math" charset="0"/>
                                  </a:rPr>
                                  <m:t>𝒑</m:t>
                                </m:r>
                              </m:e>
                            </m:acc>
                            <m:r>
                              <a:rPr lang="en-US" sz="2800" b="1" i="1">
                                <a:latin typeface="Cambria Math" charset="0"/>
                              </a:rPr>
                              <m:t>(</m:t>
                            </m:r>
                            <m:r>
                              <a:rPr lang="en-US" sz="2800" b="1" i="1">
                                <a:latin typeface="Cambria Math" charset="0"/>
                              </a:rPr>
                              <m:t>𝟏</m:t>
                            </m:r>
                            <m:r>
                              <a:rPr lang="en-US" sz="2800" b="1" i="1">
                                <a:latin typeface="Cambria Math" charset="0"/>
                              </a:rPr>
                              <m:t>−</m:t>
                            </m:r>
                            <m:acc>
                              <m:accPr>
                                <m:chr m:val="̂"/>
                                <m:ctrlPr>
                                  <a:rPr lang="en-US" sz="2800" b="1" i="1">
                                    <a:latin typeface="Cambria Math" charset="0"/>
                                  </a:rPr>
                                </m:ctrlPr>
                              </m:accPr>
                              <m:e>
                                <m:r>
                                  <a:rPr lang="en-US" sz="2800" b="1" i="1">
                                    <a:latin typeface="Cambria Math" charset="0"/>
                                  </a:rPr>
                                  <m:t>𝒑</m:t>
                                </m:r>
                              </m:e>
                            </m:acc>
                            <m:r>
                              <a:rPr lang="en-US" sz="2800" b="1" i="1">
                                <a:latin typeface="Cambria Math" charset="0"/>
                              </a:rPr>
                              <m:t>)</m:t>
                            </m:r>
                          </m:num>
                          <m:den>
                            <m:r>
                              <a:rPr lang="en-US" sz="2800" b="1" i="1">
                                <a:latin typeface="Cambria Math" charset="0"/>
                              </a:rPr>
                              <m:t>𝒏</m:t>
                            </m:r>
                            <m:r>
                              <a:rPr lang="en-US" sz="2800" b="1" i="1">
                                <a:latin typeface="Cambria Math" charset="0"/>
                              </a:rPr>
                              <m:t>−</m:t>
                            </m:r>
                            <m:r>
                              <a:rPr lang="en-US" sz="2800" b="1" i="1">
                                <a:latin typeface="Cambria Math" charset="0"/>
                              </a:rPr>
                              <m:t>𝟏</m:t>
                            </m:r>
                          </m:den>
                        </m:f>
                      </m:e>
                    </m:rad>
                  </m:oMath>
                </a14:m>
                <a:endParaRPr lang="en-US" sz="2800" dirty="0" smtClean="0"/>
              </a:p>
              <a:p>
                <a:pPr marL="91440" lvl="1" indent="-91440">
                  <a:spcBef>
                    <a:spcPts val="1200"/>
                  </a:spcBef>
                  <a:spcAft>
                    <a:spcPts val="200"/>
                  </a:spcAft>
                  <a:buSzPct val="100000"/>
                  <a:buFont typeface="Calibri" panose="020F0502020204030204" pitchFamily="34" charset="0"/>
                  <a:buChar char=" "/>
                </a:pPr>
                <a:r>
                  <a:rPr lang="en-US" sz="2800" dirty="0"/>
                  <a:t> </a:t>
                </a:r>
                <a:r>
                  <a:rPr lang="en-US" sz="2800" dirty="0" smtClean="0"/>
                  <a:t>         </a:t>
                </a:r>
                <a14:m>
                  <m:oMath xmlns:m="http://schemas.openxmlformats.org/officeDocument/2006/math">
                    <m:r>
                      <a:rPr lang="en-US" sz="2800">
                        <a:latin typeface="Cambria Math" charset="0"/>
                      </a:rPr>
                      <m:t>=</m:t>
                    </m:r>
                    <m:rad>
                      <m:radPr>
                        <m:degHide m:val="on"/>
                        <m:ctrlPr>
                          <a:rPr lang="en-US" sz="2800" b="1" i="1" smtClean="0">
                            <a:latin typeface="Cambria Math" charset="0"/>
                          </a:rPr>
                        </m:ctrlPr>
                      </m:radPr>
                      <m:deg/>
                      <m:e>
                        <m:f>
                          <m:fPr>
                            <m:ctrlPr>
                              <a:rPr lang="mr-IN" sz="2800" b="1" i="1">
                                <a:latin typeface="Cambria Math" charset="0"/>
                              </a:rPr>
                            </m:ctrlPr>
                          </m:fPr>
                          <m:num>
                            <m:r>
                              <a:rPr lang="en-US" sz="2800" b="1" i="1">
                                <a:latin typeface="Cambria Math" charset="0"/>
                              </a:rPr>
                              <m:t>𝟎</m:t>
                            </m:r>
                            <m:r>
                              <a:rPr lang="en-US" sz="2800" b="1" i="1">
                                <a:latin typeface="Cambria Math" charset="0"/>
                              </a:rPr>
                              <m:t>.</m:t>
                            </m:r>
                            <m:r>
                              <a:rPr lang="en-US" sz="2800" b="1" i="1">
                                <a:latin typeface="Cambria Math" charset="0"/>
                              </a:rPr>
                              <m:t>𝟒𝟏𝟕</m:t>
                            </m:r>
                            <m:r>
                              <a:rPr lang="en-US" sz="2800" b="1" i="1">
                                <a:latin typeface="Cambria Math" charset="0"/>
                              </a:rPr>
                              <m:t>(</m:t>
                            </m:r>
                            <m:r>
                              <a:rPr lang="en-US" sz="2800" b="1" i="1">
                                <a:latin typeface="Cambria Math" charset="0"/>
                              </a:rPr>
                              <m:t>𝟏</m:t>
                            </m:r>
                            <m:r>
                              <a:rPr lang="en-US" sz="2800" b="1" i="1">
                                <a:latin typeface="Cambria Math" charset="0"/>
                              </a:rPr>
                              <m:t>−</m:t>
                            </m:r>
                            <m:r>
                              <a:rPr lang="en-US" sz="2800" b="1" i="1">
                                <a:latin typeface="Cambria Math" charset="0"/>
                              </a:rPr>
                              <m:t>𝟎</m:t>
                            </m:r>
                            <m:r>
                              <a:rPr lang="en-US" sz="2800" b="1" i="1">
                                <a:latin typeface="Cambria Math" charset="0"/>
                              </a:rPr>
                              <m:t>.</m:t>
                            </m:r>
                            <m:r>
                              <a:rPr lang="en-US" sz="2800" b="1" i="1">
                                <a:latin typeface="Cambria Math" charset="0"/>
                              </a:rPr>
                              <m:t>𝟒𝟏𝟕</m:t>
                            </m:r>
                            <m:r>
                              <a:rPr lang="en-US" sz="2800" b="1" i="1">
                                <a:latin typeface="Cambria Math" charset="0"/>
                              </a:rPr>
                              <m:t>)</m:t>
                            </m:r>
                          </m:num>
                          <m:den>
                            <m:r>
                              <a:rPr lang="en-US" sz="2800" b="1" i="1">
                                <a:latin typeface="Cambria Math" charset="0"/>
                              </a:rPr>
                              <m:t>𝟏𝟏</m:t>
                            </m:r>
                          </m:den>
                        </m:f>
                      </m:e>
                    </m:rad>
                    <m:r>
                      <a:rPr lang="en-US" sz="2800" b="1" i="1" smtClean="0">
                        <a:latin typeface="Cambria Math" charset="0"/>
                      </a:rPr>
                      <m:t>= </m:t>
                    </m:r>
                  </m:oMath>
                </a14:m>
                <a:r>
                  <a:rPr lang="en-US" sz="2800" dirty="0" smtClean="0"/>
                  <a:t> </a:t>
                </a:r>
                <a:r>
                  <a:rPr lang="en-US" sz="2800" dirty="0"/>
                  <a:t>0.149</a:t>
                </a:r>
              </a:p>
              <a:p>
                <a:pPr marL="91440" lvl="1" indent="-91440">
                  <a:spcBef>
                    <a:spcPts val="1200"/>
                  </a:spcBef>
                  <a:spcAft>
                    <a:spcPts val="200"/>
                  </a:spcAft>
                  <a:buSzPct val="100000"/>
                  <a:buFont typeface="Calibri" panose="020F0502020204030204" pitchFamily="34" charset="0"/>
                  <a:buChar char=" "/>
                </a:pPr>
                <a:endParaRPr lang="en-US" sz="2800" dirty="0"/>
              </a:p>
            </p:txBody>
          </p:sp>
        </mc:Choice>
        <mc:Fallback xmlns="">
          <p:sp>
            <p:nvSpPr>
              <p:cNvPr id="5" name="Rectangle 4"/>
              <p:cNvSpPr>
                <a:spLocks noRot="1" noChangeAspect="1" noMove="1" noResize="1" noEditPoints="1" noAdjustHandles="1" noChangeArrowheads="1" noChangeShapeType="1" noTextEdit="1"/>
              </p:cNvSpPr>
              <p:nvPr/>
            </p:nvSpPr>
            <p:spPr>
              <a:xfrm>
                <a:off x="1399426" y="1917652"/>
                <a:ext cx="5013232" cy="2635978"/>
              </a:xfrm>
              <a:prstGeom prst="rect">
                <a:avLst/>
              </a:prstGeom>
              <a:blipFill rotWithShape="0">
                <a:blip r:embed="rId2"/>
                <a:stretch>
                  <a:fillRect r="-121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a:xfrm>
                <a:off x="427634" y="4602495"/>
                <a:ext cx="11764366" cy="1292662"/>
              </a:xfrm>
              <a:prstGeom prst="rect">
                <a:avLst/>
              </a:prstGeom>
              <a:noFill/>
            </p:spPr>
            <p:txBody>
              <a:bodyPr wrap="square" rtlCol="0">
                <a:spAutoFit/>
              </a:bodyPr>
              <a:lstStyle/>
              <a:p>
                <a:r>
                  <a:rPr lang="en-US" sz="2600" dirty="0" smtClean="0"/>
                  <a:t>What is this value?</a:t>
                </a:r>
              </a:p>
              <a:p>
                <a:pPr marL="514350" indent="-514350">
                  <a:buFont typeface="+mj-lt"/>
                  <a:buAutoNum type="arabicPeriod"/>
                </a:pPr>
                <a:r>
                  <a:rPr lang="en-US" sz="2600" dirty="0" smtClean="0"/>
                  <a:t>The standard deviation of the sampling distribution of the probability of success</a:t>
                </a:r>
              </a:p>
              <a:p>
                <a:pPr marL="514350" indent="-514350">
                  <a:buFont typeface="+mj-lt"/>
                  <a:buAutoNum type="arabicPeriod"/>
                </a:pPr>
                <a:r>
                  <a:rPr lang="en-US" sz="2600" dirty="0" smtClean="0"/>
                  <a:t>Quantifies the precision of </a:t>
                </a:r>
                <a14:m>
                  <m:oMath xmlns:m="http://schemas.openxmlformats.org/officeDocument/2006/math">
                    <m:acc>
                      <m:accPr>
                        <m:chr m:val="̂"/>
                        <m:ctrlPr>
                          <a:rPr lang="en-US" sz="2600" i="1" smtClean="0">
                            <a:latin typeface="Cambria Math" charset="0"/>
                          </a:rPr>
                        </m:ctrlPr>
                      </m:accPr>
                      <m:e>
                        <m:r>
                          <a:rPr lang="en-US" sz="2600" b="0" i="1" smtClean="0">
                            <a:latin typeface="Cambria Math" charset="0"/>
                          </a:rPr>
                          <m:t>𝑝</m:t>
                        </m:r>
                      </m:e>
                    </m:acc>
                  </m:oMath>
                </a14:m>
                <a:r>
                  <a:rPr lang="en-US" sz="2600" dirty="0" smtClean="0"/>
                  <a:t>, our estimate of the population prob. of success</a:t>
                </a:r>
                <a:endParaRPr lang="en-US" sz="2600" dirty="0"/>
              </a:p>
            </p:txBody>
          </p:sp>
        </mc:Choice>
        <mc:Fallback xmlns="">
          <p:sp>
            <p:nvSpPr>
              <p:cNvPr id="6" name="TextBox 5"/>
              <p:cNvSpPr txBox="1">
                <a:spLocks noRot="1" noChangeAspect="1" noMove="1" noResize="1" noEditPoints="1" noAdjustHandles="1" noChangeArrowheads="1" noChangeShapeType="1" noTextEdit="1"/>
              </p:cNvSpPr>
              <p:nvPr/>
            </p:nvSpPr>
            <p:spPr>
              <a:xfrm>
                <a:off x="427634" y="4602495"/>
                <a:ext cx="11764366" cy="1292662"/>
              </a:xfrm>
              <a:prstGeom prst="rect">
                <a:avLst/>
              </a:prstGeom>
              <a:blipFill rotWithShape="0">
                <a:blip r:embed="rId3"/>
                <a:stretch>
                  <a:fillRect l="-933" t="-3774" b="-11792"/>
                </a:stretch>
              </a:blipFill>
            </p:spPr>
            <p:txBody>
              <a:bodyPr/>
              <a:lstStyle/>
              <a:p>
                <a:r>
                  <a:rPr lang="en-US">
                    <a:noFill/>
                  </a:rPr>
                  <a:t> </a:t>
                </a:r>
              </a:p>
            </p:txBody>
          </p:sp>
        </mc:Fallback>
      </mc:AlternateContent>
    </p:spTree>
    <p:extLst>
      <p:ext uri="{BB962C8B-B14F-4D97-AF65-F5344CB8AC3E}">
        <p14:creationId xmlns:p14="http://schemas.microsoft.com/office/powerpoint/2010/main" val="1488364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Computing the binomial confidence interval</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lnSpcReduction="10000"/>
              </a:bodyPr>
              <a:lstStyle/>
              <a:p>
                <a:r>
                  <a:rPr lang="en-US" dirty="0" smtClean="0"/>
                  <a:t>Classically, we use the </a:t>
                </a:r>
                <a:r>
                  <a:rPr lang="en-US" b="1" dirty="0" smtClean="0"/>
                  <a:t>Wald method</a:t>
                </a:r>
                <a:endParaRPr lang="en-US" dirty="0" smtClean="0"/>
              </a:p>
              <a:p>
                <a:pPr lvl="1"/>
                <a:r>
                  <a:rPr lang="en-US" dirty="0" smtClean="0"/>
                  <a:t>Note: Only "precise" when n is not very large (&gt;0.8) or small (&lt;0.2)</a:t>
                </a:r>
                <a:endParaRPr lang="en-US" dirty="0"/>
              </a:p>
              <a:p>
                <a:pPr lvl="1"/>
                <a:endParaRPr lang="en-US" dirty="0" smtClean="0"/>
              </a:p>
              <a:p>
                <a:pPr lvl="1"/>
                <a:endParaRPr lang="en-US" dirty="0"/>
              </a:p>
              <a:p>
                <a:pPr lvl="1"/>
                <a:endParaRPr lang="en-US" dirty="0" smtClean="0"/>
              </a:p>
              <a:p>
                <a:pPr lvl="1"/>
                <a14:m>
                  <m:oMath xmlns:m="http://schemas.openxmlformats.org/officeDocument/2006/math">
                    <m:acc>
                      <m:accPr>
                        <m:chr m:val="̂"/>
                        <m:ctrlPr>
                          <a:rPr lang="en-US" b="1" i="1">
                            <a:latin typeface="Cambria Math" charset="0"/>
                          </a:rPr>
                        </m:ctrlPr>
                      </m:accPr>
                      <m:e>
                        <m:r>
                          <a:rPr lang="en-US" b="1" i="1">
                            <a:latin typeface="Cambria Math" charset="0"/>
                          </a:rPr>
                          <m:t>𝒑</m:t>
                        </m:r>
                      </m:e>
                    </m:acc>
                  </m:oMath>
                </a14:m>
                <a:r>
                  <a:rPr lang="en-US" dirty="0" smtClean="0"/>
                  <a:t> is the estimated proportion of success, X/n = 0.417</a:t>
                </a:r>
              </a:p>
              <a:p>
                <a:pPr lvl="1"/>
                <a14:m>
                  <m:oMath xmlns:m="http://schemas.openxmlformats.org/officeDocument/2006/math">
                    <m:sSub>
                      <m:sSubPr>
                        <m:ctrlPr>
                          <a:rPr lang="en-US" b="1" i="1">
                            <a:latin typeface="Cambria Math" charset="0"/>
                          </a:rPr>
                        </m:ctrlPr>
                      </m:sSubPr>
                      <m:e>
                        <m:r>
                          <a:rPr lang="en-US" b="1" i="1">
                            <a:latin typeface="Cambria Math" charset="0"/>
                          </a:rPr>
                          <m:t>𝒁</m:t>
                        </m:r>
                      </m:e>
                      <m:sub>
                        <m:r>
                          <a:rPr lang="en-US" b="1" i="1">
                            <a:latin typeface="Cambria Math" charset="0"/>
                          </a:rPr>
                          <m:t>𝟎</m:t>
                        </m:r>
                        <m:r>
                          <a:rPr lang="en-US" b="1" i="1">
                            <a:latin typeface="Cambria Math" charset="0"/>
                          </a:rPr>
                          <m:t>.</m:t>
                        </m:r>
                        <m:r>
                          <a:rPr lang="en-US" b="1" i="1">
                            <a:latin typeface="Cambria Math" charset="0"/>
                          </a:rPr>
                          <m:t>𝟎𝟐𝟓</m:t>
                        </m:r>
                      </m:sub>
                    </m:sSub>
                  </m:oMath>
                </a14:m>
                <a:r>
                  <a:rPr lang="en-US" dirty="0" smtClean="0"/>
                  <a:t> is 1.96</a:t>
                </a:r>
              </a:p>
              <a:p>
                <a:pPr lvl="1"/>
                <a14:m>
                  <m:oMath xmlns:m="http://schemas.openxmlformats.org/officeDocument/2006/math">
                    <m:sSub>
                      <m:sSubPr>
                        <m:ctrlPr>
                          <a:rPr lang="en-US" b="1" i="1">
                            <a:latin typeface="Cambria Math" charset="0"/>
                          </a:rPr>
                        </m:ctrlPr>
                      </m:sSubPr>
                      <m:e>
                        <m:r>
                          <a:rPr lang="en-US" b="1" i="1">
                            <a:latin typeface="Cambria Math" charset="0"/>
                          </a:rPr>
                          <m:t>𝑺𝑬</m:t>
                        </m:r>
                      </m:e>
                      <m:sub>
                        <m:acc>
                          <m:accPr>
                            <m:chr m:val="̂"/>
                            <m:ctrlPr>
                              <a:rPr lang="en-US" b="1" i="1">
                                <a:latin typeface="Cambria Math" charset="0"/>
                              </a:rPr>
                            </m:ctrlPr>
                          </m:accPr>
                          <m:e>
                            <m:r>
                              <a:rPr lang="en-US" b="1" i="1">
                                <a:latin typeface="Cambria Math" charset="0"/>
                              </a:rPr>
                              <m:t>𝒑</m:t>
                            </m:r>
                          </m:e>
                        </m:acc>
                      </m:sub>
                    </m:sSub>
                    <m:r>
                      <a:rPr lang="en-US" b="1" i="1" smtClean="0">
                        <a:latin typeface="Cambria Math" charset="0"/>
                      </a:rPr>
                      <m:t>= </m:t>
                    </m:r>
                    <m:rad>
                      <m:radPr>
                        <m:degHide m:val="on"/>
                        <m:ctrlPr>
                          <a:rPr lang="en-US" b="1" i="1" smtClean="0">
                            <a:latin typeface="Cambria Math" charset="0"/>
                          </a:rPr>
                        </m:ctrlPr>
                      </m:radPr>
                      <m:deg/>
                      <m:e>
                        <m:f>
                          <m:fPr>
                            <m:ctrlPr>
                              <a:rPr lang="mr-IN" b="1" i="1" smtClean="0">
                                <a:latin typeface="Cambria Math" charset="0"/>
                              </a:rPr>
                            </m:ctrlPr>
                          </m:fPr>
                          <m:num>
                            <m:acc>
                              <m:accPr>
                                <m:chr m:val="̂"/>
                                <m:ctrlPr>
                                  <a:rPr lang="en-US" b="1" i="1">
                                    <a:latin typeface="Cambria Math" charset="0"/>
                                  </a:rPr>
                                </m:ctrlPr>
                              </m:accPr>
                              <m:e>
                                <m:r>
                                  <a:rPr lang="en-US" b="1" i="1">
                                    <a:latin typeface="Cambria Math" charset="0"/>
                                  </a:rPr>
                                  <m:t>𝒑</m:t>
                                </m:r>
                              </m:e>
                            </m:acc>
                            <m:r>
                              <a:rPr lang="en-US" b="1" i="1" smtClean="0">
                                <a:latin typeface="Cambria Math" charset="0"/>
                              </a:rPr>
                              <m:t>(</m:t>
                            </m:r>
                            <m:r>
                              <a:rPr lang="en-US" b="1" i="1" smtClean="0">
                                <a:latin typeface="Cambria Math" charset="0"/>
                              </a:rPr>
                              <m:t>𝟏</m:t>
                            </m:r>
                            <m:r>
                              <a:rPr lang="en-US" b="1" i="1" smtClean="0">
                                <a:latin typeface="Cambria Math" charset="0"/>
                              </a:rPr>
                              <m:t>−</m:t>
                            </m:r>
                            <m:acc>
                              <m:accPr>
                                <m:chr m:val="̂"/>
                                <m:ctrlPr>
                                  <a:rPr lang="en-US" b="1" i="1">
                                    <a:latin typeface="Cambria Math" charset="0"/>
                                  </a:rPr>
                                </m:ctrlPr>
                              </m:accPr>
                              <m:e>
                                <m:r>
                                  <a:rPr lang="en-US" b="1" i="1">
                                    <a:latin typeface="Cambria Math" charset="0"/>
                                  </a:rPr>
                                  <m:t>𝒑</m:t>
                                </m:r>
                              </m:e>
                            </m:acc>
                            <m:r>
                              <a:rPr lang="en-US" b="1" i="1" smtClean="0">
                                <a:latin typeface="Cambria Math" charset="0"/>
                              </a:rPr>
                              <m:t>)</m:t>
                            </m:r>
                          </m:num>
                          <m:den>
                            <m:r>
                              <a:rPr lang="en-US" b="1" i="1" smtClean="0">
                                <a:latin typeface="Cambria Math" charset="0"/>
                              </a:rPr>
                              <m:t>𝒏</m:t>
                            </m:r>
                            <m:r>
                              <a:rPr lang="en-US" b="1" i="1" smtClean="0">
                                <a:latin typeface="Cambria Math" charset="0"/>
                              </a:rPr>
                              <m:t>−</m:t>
                            </m:r>
                            <m:r>
                              <a:rPr lang="en-US" b="1" i="1" smtClean="0">
                                <a:latin typeface="Cambria Math" charset="0"/>
                              </a:rPr>
                              <m:t>𝟏</m:t>
                            </m:r>
                          </m:den>
                        </m:f>
                      </m:e>
                    </m:rad>
                  </m:oMath>
                </a14:m>
                <a:r>
                  <a:rPr lang="en-US" dirty="0" smtClean="0"/>
                  <a:t> = </a:t>
                </a:r>
                <a14:m>
                  <m:oMath xmlns:m="http://schemas.openxmlformats.org/officeDocument/2006/math">
                    <m:rad>
                      <m:radPr>
                        <m:degHide m:val="on"/>
                        <m:ctrlPr>
                          <a:rPr lang="en-US" b="1" i="1">
                            <a:latin typeface="Cambria Math" charset="0"/>
                          </a:rPr>
                        </m:ctrlPr>
                      </m:radPr>
                      <m:deg/>
                      <m:e>
                        <m:f>
                          <m:fPr>
                            <m:ctrlPr>
                              <a:rPr lang="mr-IN" b="1" i="1">
                                <a:latin typeface="Cambria Math" charset="0"/>
                              </a:rPr>
                            </m:ctrlPr>
                          </m:fPr>
                          <m:num>
                            <m:r>
                              <a:rPr lang="en-US" b="1" i="1" smtClean="0">
                                <a:latin typeface="Cambria Math" charset="0"/>
                              </a:rPr>
                              <m:t>𝟎</m:t>
                            </m:r>
                            <m:r>
                              <a:rPr lang="en-US" b="1" i="1" smtClean="0">
                                <a:latin typeface="Cambria Math" charset="0"/>
                              </a:rPr>
                              <m:t>.</m:t>
                            </m:r>
                            <m:r>
                              <a:rPr lang="en-US" b="1" i="1" smtClean="0">
                                <a:latin typeface="Cambria Math" charset="0"/>
                              </a:rPr>
                              <m:t>𝟒𝟏𝟕</m:t>
                            </m:r>
                            <m:r>
                              <a:rPr lang="en-US" b="1" i="1" smtClean="0">
                                <a:latin typeface="Cambria Math" charset="0"/>
                              </a:rPr>
                              <m:t>(</m:t>
                            </m:r>
                            <m:r>
                              <a:rPr lang="en-US" b="1" i="1" smtClean="0">
                                <a:latin typeface="Cambria Math" charset="0"/>
                              </a:rPr>
                              <m:t>𝟏</m:t>
                            </m:r>
                            <m:r>
                              <a:rPr lang="en-US" b="1" i="1" smtClean="0">
                                <a:latin typeface="Cambria Math" charset="0"/>
                              </a:rPr>
                              <m:t>−</m:t>
                            </m:r>
                            <m:r>
                              <a:rPr lang="en-US" b="1" i="1" smtClean="0">
                                <a:latin typeface="Cambria Math" charset="0"/>
                              </a:rPr>
                              <m:t>𝟎</m:t>
                            </m:r>
                            <m:r>
                              <a:rPr lang="en-US" b="1" i="1" smtClean="0">
                                <a:latin typeface="Cambria Math" charset="0"/>
                              </a:rPr>
                              <m:t>.</m:t>
                            </m:r>
                            <m:r>
                              <a:rPr lang="en-US" b="1" i="1" smtClean="0">
                                <a:latin typeface="Cambria Math" charset="0"/>
                              </a:rPr>
                              <m:t>𝟒𝟏𝟕</m:t>
                            </m:r>
                            <m:r>
                              <a:rPr lang="en-US" b="1" i="1" smtClean="0">
                                <a:latin typeface="Cambria Math" charset="0"/>
                              </a:rPr>
                              <m:t>)</m:t>
                            </m:r>
                          </m:num>
                          <m:den>
                            <m:r>
                              <a:rPr lang="en-US" b="1" i="1" smtClean="0">
                                <a:latin typeface="Cambria Math" charset="0"/>
                              </a:rPr>
                              <m:t>𝟏𝟏</m:t>
                            </m:r>
                          </m:den>
                        </m:f>
                      </m:e>
                    </m:rad>
                  </m:oMath>
                </a14:m>
                <a:r>
                  <a:rPr lang="en-US" dirty="0" smtClean="0"/>
                  <a:t> = 0.149</a:t>
                </a: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515" t="-318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p:cNvSpPr txBox="1"/>
              <p:nvPr/>
            </p:nvSpPr>
            <p:spPr>
              <a:xfrm>
                <a:off x="2785404" y="2691863"/>
                <a:ext cx="6682152" cy="1382623"/>
              </a:xfrm>
              <a:prstGeom prst="rect">
                <a:avLst/>
              </a:prstGeom>
              <a:noFill/>
            </p:spPr>
            <p:txBody>
              <a:bodyPr wrap="square" rtlCol="0">
                <a:spAutoFit/>
              </a:bodyPr>
              <a:lstStyle/>
              <a:p>
                <a:pPr marL="0" lvl="1"/>
                <a:endParaRPr lang="en-US" dirty="0" smtClean="0"/>
              </a:p>
              <a:p>
                <a:pPr marL="0" lvl="1"/>
                <a14:m>
                  <m:oMathPara xmlns:m="http://schemas.openxmlformats.org/officeDocument/2006/math">
                    <m:oMathParaPr>
                      <m:jc m:val="centerGroup"/>
                    </m:oMathParaPr>
                    <m:oMath xmlns:m="http://schemas.openxmlformats.org/officeDocument/2006/math">
                      <m:acc>
                        <m:accPr>
                          <m:chr m:val="̂"/>
                          <m:ctrlPr>
                            <a:rPr lang="en-US" sz="2600" b="1" i="1" smtClean="0">
                              <a:latin typeface="Cambria Math" charset="0"/>
                            </a:rPr>
                          </m:ctrlPr>
                        </m:accPr>
                        <m:e>
                          <m:r>
                            <a:rPr lang="en-US" sz="2600" b="1" i="1" smtClean="0">
                              <a:latin typeface="Cambria Math" charset="0"/>
                            </a:rPr>
                            <m:t>𝒑</m:t>
                          </m:r>
                        </m:e>
                      </m:acc>
                      <m:r>
                        <a:rPr lang="en-US" sz="2600" b="1" i="1">
                          <a:latin typeface="Cambria Math" charset="0"/>
                        </a:rPr>
                        <m:t>−</m:t>
                      </m:r>
                      <m:d>
                        <m:dPr>
                          <m:ctrlPr>
                            <a:rPr lang="en-US" sz="2600" b="1" i="1">
                              <a:latin typeface="Cambria Math" charset="0"/>
                            </a:rPr>
                          </m:ctrlPr>
                        </m:dPr>
                        <m:e>
                          <m:sSub>
                            <m:sSubPr>
                              <m:ctrlPr>
                                <a:rPr lang="en-US" sz="2600" b="1" i="1">
                                  <a:latin typeface="Cambria Math" charset="0"/>
                                </a:rPr>
                              </m:ctrlPr>
                            </m:sSubPr>
                            <m:e>
                              <m:r>
                                <a:rPr lang="en-US" sz="2600" b="1" i="1" smtClean="0">
                                  <a:latin typeface="Cambria Math" charset="0"/>
                                </a:rPr>
                                <m:t>𝒁</m:t>
                              </m:r>
                            </m:e>
                            <m:sub>
                              <m:r>
                                <a:rPr lang="en-US" sz="2600" b="1" i="1">
                                  <a:latin typeface="Cambria Math" charset="0"/>
                                </a:rPr>
                                <m:t>𝟎</m:t>
                              </m:r>
                              <m:r>
                                <a:rPr lang="en-US" sz="2600" b="1" i="1">
                                  <a:latin typeface="Cambria Math" charset="0"/>
                                </a:rPr>
                                <m:t>.</m:t>
                              </m:r>
                              <m:r>
                                <a:rPr lang="en-US" sz="2600" b="1" i="1">
                                  <a:latin typeface="Cambria Math" charset="0"/>
                                </a:rPr>
                                <m:t>𝟎𝟐𝟓</m:t>
                              </m:r>
                            </m:sub>
                          </m:sSub>
                          <m:r>
                            <a:rPr lang="en-US" sz="2600" b="1" i="1">
                              <a:latin typeface="Cambria Math" charset="0"/>
                            </a:rPr>
                            <m:t>∗</m:t>
                          </m:r>
                          <m:sSub>
                            <m:sSubPr>
                              <m:ctrlPr>
                                <a:rPr lang="en-US" sz="2600" b="1" i="1">
                                  <a:latin typeface="Cambria Math" charset="0"/>
                                </a:rPr>
                              </m:ctrlPr>
                            </m:sSubPr>
                            <m:e>
                              <m:r>
                                <a:rPr lang="en-US" sz="2600" b="1" i="1">
                                  <a:latin typeface="Cambria Math" charset="0"/>
                                </a:rPr>
                                <m:t>𝑺𝑬</m:t>
                              </m:r>
                            </m:e>
                            <m:sub>
                              <m:acc>
                                <m:accPr>
                                  <m:chr m:val="̂"/>
                                  <m:ctrlPr>
                                    <a:rPr lang="en-US" sz="2600" b="1" i="1" smtClean="0">
                                      <a:latin typeface="Cambria Math" charset="0"/>
                                    </a:rPr>
                                  </m:ctrlPr>
                                </m:accPr>
                                <m:e>
                                  <m:r>
                                    <a:rPr lang="en-US" sz="2600" b="1" i="1" smtClean="0">
                                      <a:latin typeface="Cambria Math" charset="0"/>
                                    </a:rPr>
                                    <m:t>𝒑</m:t>
                                  </m:r>
                                </m:e>
                              </m:acc>
                            </m:sub>
                          </m:sSub>
                        </m:e>
                      </m:d>
                      <m:r>
                        <a:rPr lang="mr-IN" sz="2600" b="1" i="1" smtClean="0">
                          <a:latin typeface="Cambria Math" charset="0"/>
                          <a:ea typeface="Cambria Math" charset="0"/>
                          <a:cs typeface="Cambria Math" charset="0"/>
                        </a:rPr>
                        <m:t>&lt;</m:t>
                      </m:r>
                      <m:r>
                        <a:rPr lang="en-US" sz="2600" b="1" i="1" smtClean="0">
                          <a:latin typeface="Cambria Math" charset="0"/>
                          <a:ea typeface="Cambria Math" charset="0"/>
                          <a:cs typeface="Cambria Math" charset="0"/>
                        </a:rPr>
                        <m:t>𝒑</m:t>
                      </m:r>
                      <m:r>
                        <a:rPr lang="mr-IN" sz="2600" b="1" i="1" smtClean="0">
                          <a:latin typeface="Cambria Math" charset="0"/>
                          <a:ea typeface="Cambria Math" charset="0"/>
                          <a:cs typeface="Cambria Math" charset="0"/>
                        </a:rPr>
                        <m:t>&lt;</m:t>
                      </m:r>
                      <m:acc>
                        <m:accPr>
                          <m:chr m:val="̂"/>
                          <m:ctrlPr>
                            <a:rPr lang="en-US" sz="2600" b="1" i="1">
                              <a:latin typeface="Cambria Math" charset="0"/>
                            </a:rPr>
                          </m:ctrlPr>
                        </m:accPr>
                        <m:e>
                          <m:r>
                            <a:rPr lang="en-US" sz="2600" b="1" i="1">
                              <a:latin typeface="Cambria Math" charset="0"/>
                            </a:rPr>
                            <m:t>𝒑</m:t>
                          </m:r>
                        </m:e>
                      </m:acc>
                      <m:r>
                        <a:rPr lang="en-US" sz="2600" b="1" i="1" smtClean="0">
                          <a:latin typeface="Cambria Math" charset="0"/>
                        </a:rPr>
                        <m:t>+</m:t>
                      </m:r>
                      <m:d>
                        <m:dPr>
                          <m:ctrlPr>
                            <a:rPr lang="en-US" sz="2600" b="1" i="1">
                              <a:latin typeface="Cambria Math" charset="0"/>
                            </a:rPr>
                          </m:ctrlPr>
                        </m:dPr>
                        <m:e>
                          <m:sSub>
                            <m:sSubPr>
                              <m:ctrlPr>
                                <a:rPr lang="en-US" sz="2600" b="1" i="1">
                                  <a:latin typeface="Cambria Math" charset="0"/>
                                </a:rPr>
                              </m:ctrlPr>
                            </m:sSubPr>
                            <m:e>
                              <m:r>
                                <a:rPr lang="en-US" sz="2600" b="1" i="1">
                                  <a:latin typeface="Cambria Math" charset="0"/>
                                </a:rPr>
                                <m:t>𝒁</m:t>
                              </m:r>
                            </m:e>
                            <m:sub>
                              <m:r>
                                <a:rPr lang="en-US" sz="2600" b="1" i="1">
                                  <a:latin typeface="Cambria Math" charset="0"/>
                                </a:rPr>
                                <m:t>𝟎</m:t>
                              </m:r>
                              <m:r>
                                <a:rPr lang="en-US" sz="2600" b="1" i="1">
                                  <a:latin typeface="Cambria Math" charset="0"/>
                                </a:rPr>
                                <m:t>.</m:t>
                              </m:r>
                              <m:r>
                                <a:rPr lang="en-US" sz="2600" b="1" i="1">
                                  <a:latin typeface="Cambria Math" charset="0"/>
                                </a:rPr>
                                <m:t>𝟎𝟐𝟓</m:t>
                              </m:r>
                            </m:sub>
                          </m:sSub>
                          <m:r>
                            <a:rPr lang="en-US" sz="2600" b="1" i="1">
                              <a:latin typeface="Cambria Math" charset="0"/>
                            </a:rPr>
                            <m:t>∗</m:t>
                          </m:r>
                          <m:sSub>
                            <m:sSubPr>
                              <m:ctrlPr>
                                <a:rPr lang="en-US" sz="2600" b="1" i="1">
                                  <a:latin typeface="Cambria Math" charset="0"/>
                                </a:rPr>
                              </m:ctrlPr>
                            </m:sSubPr>
                            <m:e>
                              <m:r>
                                <a:rPr lang="en-US" sz="2600" b="1" i="1">
                                  <a:latin typeface="Cambria Math" charset="0"/>
                                </a:rPr>
                                <m:t>𝑺𝑬</m:t>
                              </m:r>
                            </m:e>
                            <m:sub>
                              <m:acc>
                                <m:accPr>
                                  <m:chr m:val="̂"/>
                                  <m:ctrlPr>
                                    <a:rPr lang="en-US" sz="2600" b="1" i="1">
                                      <a:latin typeface="Cambria Math" charset="0"/>
                                    </a:rPr>
                                  </m:ctrlPr>
                                </m:accPr>
                                <m:e>
                                  <m:r>
                                    <a:rPr lang="en-US" sz="2600" b="1" i="1">
                                      <a:latin typeface="Cambria Math" charset="0"/>
                                    </a:rPr>
                                    <m:t>𝒑</m:t>
                                  </m:r>
                                </m:e>
                              </m:acc>
                            </m:sub>
                          </m:sSub>
                        </m:e>
                      </m:d>
                    </m:oMath>
                  </m:oMathPara>
                </a14:m>
                <a:endParaRPr lang="en-US" sz="2600" b="1" dirty="0"/>
              </a:p>
              <a:p>
                <a:pPr marL="0" lvl="1"/>
                <a:endParaRPr lang="en-US" dirty="0"/>
              </a:p>
              <a:p>
                <a:endParaRPr lang="en-US" dirty="0"/>
              </a:p>
            </p:txBody>
          </p:sp>
        </mc:Choice>
        <mc:Fallback xmlns="">
          <p:sp>
            <p:nvSpPr>
              <p:cNvPr id="4" name="TextBox 3"/>
              <p:cNvSpPr txBox="1">
                <a:spLocks noRot="1" noChangeAspect="1" noMove="1" noResize="1" noEditPoints="1" noAdjustHandles="1" noChangeArrowheads="1" noChangeShapeType="1" noTextEdit="1"/>
              </p:cNvSpPr>
              <p:nvPr/>
            </p:nvSpPr>
            <p:spPr>
              <a:xfrm>
                <a:off x="2785404" y="2691863"/>
                <a:ext cx="6682152" cy="1382623"/>
              </a:xfrm>
              <a:prstGeom prst="rect">
                <a:avLst/>
              </a:prstGeom>
              <a:blipFill rotWithShape="0">
                <a:blip r:embed="rId3"/>
                <a:stretch>
                  <a:fillRect/>
                </a:stretch>
              </a:blipFill>
            </p:spPr>
            <p:txBody>
              <a:bodyPr/>
              <a:lstStyle/>
              <a:p>
                <a:r>
                  <a:rPr lang="en-US">
                    <a:noFill/>
                  </a:rPr>
                  <a:t> </a:t>
                </a:r>
              </a:p>
            </p:txBody>
          </p:sp>
        </mc:Fallback>
      </mc:AlternateContent>
      <p:grpSp>
        <p:nvGrpSpPr>
          <p:cNvPr id="5" name="Group 4"/>
          <p:cNvGrpSpPr/>
          <p:nvPr/>
        </p:nvGrpSpPr>
        <p:grpSpPr>
          <a:xfrm>
            <a:off x="8834716" y="3791419"/>
            <a:ext cx="3025589" cy="2186049"/>
            <a:chOff x="2848130" y="1884292"/>
            <a:chExt cx="7120329" cy="4343048"/>
          </a:xfrm>
        </p:grpSpPr>
        <p:pic>
          <p:nvPicPr>
            <p:cNvPr id="6" name="Picture 5" descr="08f0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8130" y="1884292"/>
              <a:ext cx="7120329" cy="4343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5366479" y="4212236"/>
              <a:ext cx="1603947" cy="5546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12898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Calculating the binomial CI</a:t>
            </a:r>
            <a:endParaRPr lang="en-US" dirty="0"/>
          </a:p>
        </p:txBody>
      </p:sp>
      <mc:AlternateContent xmlns:mc="http://schemas.openxmlformats.org/markup-compatibility/2006" xmlns:a14="http://schemas.microsoft.com/office/drawing/2010/main">
        <mc:Choice Requires="a14">
          <p:sp>
            <p:nvSpPr>
              <p:cNvPr id="4" name="Content Placeholder 3"/>
              <p:cNvSpPr txBox="1">
                <a:spLocks noGrp="1"/>
              </p:cNvSpPr>
              <p:nvPr>
                <p:ph idx="1"/>
              </p:nvPr>
            </p:nvSpPr>
            <p:spPr>
              <a:xfrm>
                <a:off x="1097280" y="1845734"/>
                <a:ext cx="10058400" cy="3609065"/>
              </a:xfrm>
              <a:prstGeom prst="rect">
                <a:avLst/>
              </a:prstGeom>
              <a:noFill/>
            </p:spPr>
            <p:txBody>
              <a:bodyPr wrap="square" rtlCol="0">
                <a:spAutoFit/>
              </a:bodyPr>
              <a:lstStyle/>
              <a:p>
                <a:pPr marL="0" lvl="1" indent="0">
                  <a:buNone/>
                </a:pPr>
                <a14:m>
                  <m:oMathPara xmlns:m="http://schemas.openxmlformats.org/officeDocument/2006/math">
                    <m:oMathParaPr>
                      <m:jc m:val="left"/>
                    </m:oMathParaPr>
                    <m:oMath xmlns:m="http://schemas.openxmlformats.org/officeDocument/2006/math">
                      <m:acc>
                        <m:accPr>
                          <m:chr m:val="̂"/>
                          <m:ctrlPr>
                            <a:rPr lang="en-US" sz="2600" b="1" i="1" smtClean="0">
                              <a:latin typeface="Cambria Math" charset="0"/>
                            </a:rPr>
                          </m:ctrlPr>
                        </m:accPr>
                        <m:e>
                          <m:r>
                            <a:rPr lang="en-US" sz="2600" b="1" i="1" smtClean="0">
                              <a:latin typeface="Cambria Math" charset="0"/>
                            </a:rPr>
                            <m:t>𝒑</m:t>
                          </m:r>
                        </m:e>
                      </m:acc>
                      <m:r>
                        <a:rPr lang="en-US" sz="2600" b="1" i="1">
                          <a:latin typeface="Cambria Math" charset="0"/>
                        </a:rPr>
                        <m:t>−</m:t>
                      </m:r>
                      <m:d>
                        <m:dPr>
                          <m:ctrlPr>
                            <a:rPr lang="en-US" sz="2600" b="1" i="1">
                              <a:latin typeface="Cambria Math" charset="0"/>
                            </a:rPr>
                          </m:ctrlPr>
                        </m:dPr>
                        <m:e>
                          <m:sSub>
                            <m:sSubPr>
                              <m:ctrlPr>
                                <a:rPr lang="en-US" sz="2600" b="1" i="1">
                                  <a:latin typeface="Cambria Math" charset="0"/>
                                </a:rPr>
                              </m:ctrlPr>
                            </m:sSubPr>
                            <m:e>
                              <m:r>
                                <a:rPr lang="en-US" sz="2600" b="1" i="1" smtClean="0">
                                  <a:latin typeface="Cambria Math" charset="0"/>
                                </a:rPr>
                                <m:t>𝒁</m:t>
                              </m:r>
                            </m:e>
                            <m:sub>
                              <m:r>
                                <a:rPr lang="en-US" sz="2600" b="1" i="1">
                                  <a:latin typeface="Cambria Math" charset="0"/>
                                </a:rPr>
                                <m:t>𝟎</m:t>
                              </m:r>
                              <m:r>
                                <a:rPr lang="en-US" sz="2600" b="1" i="1">
                                  <a:latin typeface="Cambria Math" charset="0"/>
                                </a:rPr>
                                <m:t>.</m:t>
                              </m:r>
                              <m:r>
                                <a:rPr lang="en-US" sz="2600" b="1" i="1">
                                  <a:latin typeface="Cambria Math" charset="0"/>
                                </a:rPr>
                                <m:t>𝟎𝟐𝟓</m:t>
                              </m:r>
                            </m:sub>
                          </m:sSub>
                          <m:r>
                            <a:rPr lang="en-US" sz="2600" b="1" i="1">
                              <a:latin typeface="Cambria Math" charset="0"/>
                            </a:rPr>
                            <m:t>∗</m:t>
                          </m:r>
                          <m:sSub>
                            <m:sSubPr>
                              <m:ctrlPr>
                                <a:rPr lang="en-US" sz="2600" b="1" i="1">
                                  <a:latin typeface="Cambria Math" charset="0"/>
                                </a:rPr>
                              </m:ctrlPr>
                            </m:sSubPr>
                            <m:e>
                              <m:r>
                                <a:rPr lang="en-US" sz="2600" b="1" i="1">
                                  <a:latin typeface="Cambria Math" charset="0"/>
                                </a:rPr>
                                <m:t>𝑺𝑬</m:t>
                              </m:r>
                            </m:e>
                            <m:sub>
                              <m:acc>
                                <m:accPr>
                                  <m:chr m:val="̂"/>
                                  <m:ctrlPr>
                                    <a:rPr lang="en-US" sz="2600" b="1" i="1" smtClean="0">
                                      <a:latin typeface="Cambria Math" charset="0"/>
                                    </a:rPr>
                                  </m:ctrlPr>
                                </m:accPr>
                                <m:e>
                                  <m:r>
                                    <a:rPr lang="en-US" sz="2600" b="1" i="1" smtClean="0">
                                      <a:latin typeface="Cambria Math" charset="0"/>
                                    </a:rPr>
                                    <m:t>𝒑</m:t>
                                  </m:r>
                                </m:e>
                              </m:acc>
                            </m:sub>
                          </m:sSub>
                        </m:e>
                      </m:d>
                      <m:r>
                        <a:rPr lang="mr-IN" sz="2600" b="1" i="1" smtClean="0">
                          <a:latin typeface="Cambria Math" charset="0"/>
                          <a:ea typeface="Cambria Math" charset="0"/>
                          <a:cs typeface="Cambria Math" charset="0"/>
                        </a:rPr>
                        <m:t>&lt;</m:t>
                      </m:r>
                      <m:r>
                        <a:rPr lang="en-US" sz="2600" b="1" i="1" smtClean="0">
                          <a:latin typeface="Cambria Math" charset="0"/>
                          <a:ea typeface="Cambria Math" charset="0"/>
                          <a:cs typeface="Cambria Math" charset="0"/>
                        </a:rPr>
                        <m:t>𝒑</m:t>
                      </m:r>
                      <m:r>
                        <a:rPr lang="mr-IN" sz="2600" b="1" i="1" smtClean="0">
                          <a:latin typeface="Cambria Math" charset="0"/>
                          <a:ea typeface="Cambria Math" charset="0"/>
                          <a:cs typeface="Cambria Math" charset="0"/>
                        </a:rPr>
                        <m:t>&lt;</m:t>
                      </m:r>
                      <m:acc>
                        <m:accPr>
                          <m:chr m:val="̂"/>
                          <m:ctrlPr>
                            <a:rPr lang="en-US" sz="2600" b="1" i="1">
                              <a:latin typeface="Cambria Math" charset="0"/>
                            </a:rPr>
                          </m:ctrlPr>
                        </m:accPr>
                        <m:e>
                          <m:r>
                            <a:rPr lang="en-US" sz="2600" b="1" i="1">
                              <a:latin typeface="Cambria Math" charset="0"/>
                            </a:rPr>
                            <m:t>𝒑</m:t>
                          </m:r>
                        </m:e>
                      </m:acc>
                      <m:r>
                        <a:rPr lang="en-US" sz="2600" b="1" i="1" smtClean="0">
                          <a:latin typeface="Cambria Math" charset="0"/>
                        </a:rPr>
                        <m:t>+</m:t>
                      </m:r>
                      <m:d>
                        <m:dPr>
                          <m:ctrlPr>
                            <a:rPr lang="en-US" sz="2600" b="1" i="1">
                              <a:latin typeface="Cambria Math" charset="0"/>
                            </a:rPr>
                          </m:ctrlPr>
                        </m:dPr>
                        <m:e>
                          <m:sSub>
                            <m:sSubPr>
                              <m:ctrlPr>
                                <a:rPr lang="en-US" sz="2600" b="1" i="1">
                                  <a:latin typeface="Cambria Math" charset="0"/>
                                </a:rPr>
                              </m:ctrlPr>
                            </m:sSubPr>
                            <m:e>
                              <m:r>
                                <a:rPr lang="en-US" sz="2600" b="1" i="1">
                                  <a:latin typeface="Cambria Math" charset="0"/>
                                </a:rPr>
                                <m:t>𝒁</m:t>
                              </m:r>
                            </m:e>
                            <m:sub>
                              <m:r>
                                <a:rPr lang="en-US" sz="2600" b="1" i="1">
                                  <a:latin typeface="Cambria Math" charset="0"/>
                                </a:rPr>
                                <m:t>𝟎</m:t>
                              </m:r>
                              <m:r>
                                <a:rPr lang="en-US" sz="2600" b="1" i="1">
                                  <a:latin typeface="Cambria Math" charset="0"/>
                                </a:rPr>
                                <m:t>.</m:t>
                              </m:r>
                              <m:r>
                                <a:rPr lang="en-US" sz="2600" b="1" i="1">
                                  <a:latin typeface="Cambria Math" charset="0"/>
                                </a:rPr>
                                <m:t>𝟎𝟐𝟓</m:t>
                              </m:r>
                            </m:sub>
                          </m:sSub>
                          <m:r>
                            <a:rPr lang="en-US" sz="2600" b="1" i="1">
                              <a:latin typeface="Cambria Math" charset="0"/>
                            </a:rPr>
                            <m:t>∗</m:t>
                          </m:r>
                          <m:sSub>
                            <m:sSubPr>
                              <m:ctrlPr>
                                <a:rPr lang="en-US" sz="2600" b="1" i="1">
                                  <a:latin typeface="Cambria Math" charset="0"/>
                                </a:rPr>
                              </m:ctrlPr>
                            </m:sSubPr>
                            <m:e>
                              <m:r>
                                <a:rPr lang="en-US" sz="2600" b="1" i="1">
                                  <a:latin typeface="Cambria Math" charset="0"/>
                                </a:rPr>
                                <m:t>𝑺𝑬</m:t>
                              </m:r>
                            </m:e>
                            <m:sub>
                              <m:acc>
                                <m:accPr>
                                  <m:chr m:val="̂"/>
                                  <m:ctrlPr>
                                    <a:rPr lang="en-US" sz="2600" b="1" i="1">
                                      <a:latin typeface="Cambria Math" charset="0"/>
                                    </a:rPr>
                                  </m:ctrlPr>
                                </m:accPr>
                                <m:e>
                                  <m:r>
                                    <a:rPr lang="en-US" sz="2600" b="1" i="1">
                                      <a:latin typeface="Cambria Math" charset="0"/>
                                    </a:rPr>
                                    <m:t>𝒑</m:t>
                                  </m:r>
                                </m:e>
                              </m:acc>
                            </m:sub>
                          </m:sSub>
                        </m:e>
                      </m:d>
                    </m:oMath>
                  </m:oMathPara>
                </a14:m>
                <a:endParaRPr lang="en-US" sz="2600" b="1" dirty="0" smtClean="0"/>
              </a:p>
              <a:p>
                <a:pPr marL="0" lvl="1" indent="0">
                  <a:buNone/>
                </a:pPr>
                <a:endParaRPr lang="en-US" sz="2600" b="1" dirty="0"/>
              </a:p>
              <a:p>
                <a:pPr marL="0" lvl="1" indent="0">
                  <a:buNone/>
                </a:pPr>
                <a:r>
                  <a:rPr lang="en-US" sz="2600" b="1" dirty="0" smtClean="0"/>
                  <a:t>0.417 </a:t>
                </a:r>
                <a:r>
                  <a:rPr lang="mr-IN" sz="2600" b="1" dirty="0" smtClean="0"/>
                  <a:t>–</a:t>
                </a:r>
                <a:r>
                  <a:rPr lang="en-US" sz="2600" b="1" dirty="0" smtClean="0"/>
                  <a:t> 0.291 &lt; p &lt; 0.417 + 0.291.  </a:t>
                </a:r>
                <a:r>
                  <a:rPr lang="en-US" sz="2600" b="1" dirty="0" smtClean="0">
                    <a:sym typeface="Wingdings"/>
                  </a:rPr>
                  <a:t>       0.417 ± 0.291</a:t>
                </a:r>
                <a:endParaRPr lang="en-US" sz="2600" b="1" dirty="0" smtClean="0"/>
              </a:p>
              <a:p>
                <a:pPr marL="0" lvl="1" indent="0">
                  <a:buNone/>
                </a:pPr>
                <a:endParaRPr lang="en-US" sz="2600" b="1" dirty="0" smtClean="0"/>
              </a:p>
              <a:p>
                <a:pPr marL="0" lvl="1" indent="0">
                  <a:buNone/>
                </a:pPr>
                <a:r>
                  <a:rPr lang="en-US" sz="2600" b="1" dirty="0" smtClean="0"/>
                  <a:t> </a:t>
                </a:r>
                <a:endParaRPr lang="en-US" sz="2600" b="1" dirty="0"/>
              </a:p>
              <a:p>
                <a:pPr marL="0" lvl="1"/>
                <a:endParaRPr lang="en-US" dirty="0"/>
              </a:p>
              <a:p>
                <a:endParaRPr lang="en-US" dirty="0"/>
              </a:p>
            </p:txBody>
          </p:sp>
        </mc:Choice>
        <mc:Fallback xmlns="">
          <p:sp>
            <p:nvSpPr>
              <p:cNvPr id="4" name="Content Placeholder 3"/>
              <p:cNvSpPr txBox="1">
                <a:spLocks noGrp="1" noRot="1" noChangeAspect="1" noMove="1" noResize="1" noEditPoints="1" noAdjustHandles="1" noChangeArrowheads="1" noChangeShapeType="1" noTextEdit="1"/>
              </p:cNvSpPr>
              <p:nvPr>
                <p:ph idx="1"/>
              </p:nvPr>
            </p:nvSpPr>
            <p:spPr>
              <a:xfrm>
                <a:off x="1097280" y="1845734"/>
                <a:ext cx="10058400" cy="3609065"/>
              </a:xfrm>
              <a:prstGeom prst="rect">
                <a:avLst/>
              </a:prstGeom>
              <a:blipFill rotWithShape="0">
                <a:blip r:embed="rId2"/>
                <a:stretch>
                  <a:fillRect l="-2000"/>
                </a:stretch>
              </a:blipFill>
            </p:spPr>
            <p:txBody>
              <a:bodyPr/>
              <a:lstStyle/>
              <a:p>
                <a:r>
                  <a:rPr lang="en-US">
                    <a:noFill/>
                  </a:rPr>
                  <a:t> </a:t>
                </a:r>
              </a:p>
            </p:txBody>
          </p:sp>
        </mc:Fallback>
      </mc:AlternateContent>
      <p:sp>
        <p:nvSpPr>
          <p:cNvPr id="5" name="TextBox 4"/>
          <p:cNvSpPr txBox="1"/>
          <p:nvPr/>
        </p:nvSpPr>
        <p:spPr>
          <a:xfrm>
            <a:off x="1411939" y="3372086"/>
            <a:ext cx="9157449" cy="3293209"/>
          </a:xfrm>
          <a:prstGeom prst="rect">
            <a:avLst/>
          </a:prstGeom>
          <a:noFill/>
        </p:spPr>
        <p:txBody>
          <a:bodyPr wrap="square" rtlCol="0">
            <a:spAutoFit/>
          </a:bodyPr>
          <a:lstStyle/>
          <a:p>
            <a:r>
              <a:rPr lang="en-US" sz="1600" dirty="0" smtClean="0">
                <a:latin typeface="Monaco" charset="0"/>
                <a:ea typeface="Monaco" charset="0"/>
                <a:cs typeface="Monaco" charset="0"/>
              </a:rPr>
              <a:t>&gt; </a:t>
            </a:r>
            <a:r>
              <a:rPr lang="en-US" sz="1600" dirty="0" err="1" smtClean="0">
                <a:latin typeface="Monaco" charset="0"/>
                <a:ea typeface="Monaco" charset="0"/>
                <a:cs typeface="Monaco" charset="0"/>
              </a:rPr>
              <a:t>binom.test</a:t>
            </a:r>
            <a:r>
              <a:rPr lang="en-US" sz="1600" dirty="0" smtClean="0">
                <a:latin typeface="Monaco" charset="0"/>
                <a:ea typeface="Monaco" charset="0"/>
                <a:cs typeface="Monaco" charset="0"/>
              </a:rPr>
              <a:t>(5, 12, 0.3)</a:t>
            </a:r>
          </a:p>
          <a:p>
            <a:r>
              <a:rPr lang="en-US" sz="1600" dirty="0">
                <a:latin typeface="Monaco" charset="0"/>
                <a:ea typeface="Monaco" charset="0"/>
                <a:cs typeface="Monaco" charset="0"/>
              </a:rPr>
              <a:t>Exact binomial test</a:t>
            </a:r>
          </a:p>
          <a:p>
            <a:r>
              <a:rPr lang="en-US" sz="1600" dirty="0">
                <a:latin typeface="Monaco" charset="0"/>
                <a:ea typeface="Monaco" charset="0"/>
                <a:cs typeface="Monaco" charset="0"/>
              </a:rPr>
              <a:t/>
            </a:r>
            <a:br>
              <a:rPr lang="en-US" sz="1600" dirty="0">
                <a:latin typeface="Monaco" charset="0"/>
                <a:ea typeface="Monaco" charset="0"/>
                <a:cs typeface="Monaco" charset="0"/>
              </a:rPr>
            </a:br>
            <a:endParaRPr lang="en-US" sz="1600" dirty="0">
              <a:latin typeface="Monaco" charset="0"/>
              <a:ea typeface="Monaco" charset="0"/>
              <a:cs typeface="Monaco" charset="0"/>
            </a:endParaRPr>
          </a:p>
          <a:p>
            <a:r>
              <a:rPr lang="en-US" sz="1600" dirty="0">
                <a:latin typeface="Monaco" charset="0"/>
                <a:ea typeface="Monaco" charset="0"/>
                <a:cs typeface="Monaco" charset="0"/>
              </a:rPr>
              <a:t>data:  5 and 12</a:t>
            </a:r>
          </a:p>
          <a:p>
            <a:r>
              <a:rPr lang="en-US" sz="1600" dirty="0">
                <a:latin typeface="Monaco" charset="0"/>
                <a:ea typeface="Monaco" charset="0"/>
                <a:cs typeface="Monaco" charset="0"/>
              </a:rPr>
              <a:t>number of successes = 5, number of trials = 12, p-value = 0.3614</a:t>
            </a:r>
          </a:p>
          <a:p>
            <a:r>
              <a:rPr lang="en-US" sz="1600" dirty="0">
                <a:latin typeface="Monaco" charset="0"/>
                <a:ea typeface="Monaco" charset="0"/>
                <a:cs typeface="Monaco" charset="0"/>
              </a:rPr>
              <a:t>alternative hypothesis: true probability of success is not equal to 0.3</a:t>
            </a:r>
          </a:p>
          <a:p>
            <a:r>
              <a:rPr lang="en-US" sz="1600" dirty="0">
                <a:latin typeface="Monaco" charset="0"/>
                <a:ea typeface="Monaco" charset="0"/>
                <a:cs typeface="Monaco" charset="0"/>
              </a:rPr>
              <a:t>95 percent confidence interval:</a:t>
            </a:r>
          </a:p>
          <a:p>
            <a:r>
              <a:rPr lang="en-US" sz="1600" dirty="0">
                <a:latin typeface="Monaco" charset="0"/>
                <a:ea typeface="Monaco" charset="0"/>
                <a:cs typeface="Monaco" charset="0"/>
              </a:rPr>
              <a:t> 0.1516522 0.7233303</a:t>
            </a:r>
          </a:p>
          <a:p>
            <a:r>
              <a:rPr lang="en-US" sz="1600" dirty="0">
                <a:latin typeface="Monaco" charset="0"/>
                <a:ea typeface="Monaco" charset="0"/>
                <a:cs typeface="Monaco" charset="0"/>
              </a:rPr>
              <a:t>sample estimates:</a:t>
            </a:r>
          </a:p>
          <a:p>
            <a:r>
              <a:rPr lang="en-US" sz="1600" dirty="0">
                <a:latin typeface="Monaco" charset="0"/>
                <a:ea typeface="Monaco" charset="0"/>
                <a:cs typeface="Monaco" charset="0"/>
              </a:rPr>
              <a:t>probability of success </a:t>
            </a:r>
          </a:p>
          <a:p>
            <a:r>
              <a:rPr lang="en-US" sz="1600" dirty="0">
                <a:latin typeface="Monaco" charset="0"/>
                <a:ea typeface="Monaco" charset="0"/>
                <a:cs typeface="Monaco" charset="0"/>
              </a:rPr>
              <a:t>             0.4166667 </a:t>
            </a:r>
          </a:p>
          <a:p>
            <a:endParaRPr lang="en-US" sz="1600" dirty="0">
              <a:latin typeface="Monaco" charset="0"/>
              <a:ea typeface="Monaco" charset="0"/>
              <a:cs typeface="Monaco" charset="0"/>
            </a:endParaRPr>
          </a:p>
        </p:txBody>
      </p:sp>
      <p:sp>
        <p:nvSpPr>
          <p:cNvPr id="6" name="Rectangle 5"/>
          <p:cNvSpPr/>
          <p:nvPr/>
        </p:nvSpPr>
        <p:spPr>
          <a:xfrm>
            <a:off x="1418662" y="5092127"/>
            <a:ext cx="4336679" cy="58253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565275" y="5574972"/>
            <a:ext cx="8007724" cy="430887"/>
          </a:xfrm>
          <a:prstGeom prst="rect">
            <a:avLst/>
          </a:prstGeom>
          <a:noFill/>
        </p:spPr>
        <p:txBody>
          <a:bodyPr wrap="square" rtlCol="0">
            <a:spAutoFit/>
          </a:bodyPr>
          <a:lstStyle/>
          <a:p>
            <a:r>
              <a:rPr lang="en-US" sz="2200" b="1" dirty="0" smtClean="0">
                <a:solidFill>
                  <a:srgbClr val="C00000"/>
                </a:solidFill>
              </a:rPr>
              <a:t>R uses a more exact method, the </a:t>
            </a:r>
            <a:r>
              <a:rPr lang="en-US" sz="2200" b="1" dirty="0" err="1" smtClean="0">
                <a:solidFill>
                  <a:srgbClr val="C00000"/>
                </a:solidFill>
              </a:rPr>
              <a:t>Clopper</a:t>
            </a:r>
            <a:r>
              <a:rPr lang="en-US" sz="2200" b="1" dirty="0" smtClean="0">
                <a:solidFill>
                  <a:srgbClr val="C00000"/>
                </a:solidFill>
              </a:rPr>
              <a:t>-Pearson interval</a:t>
            </a:r>
            <a:endParaRPr lang="en-US" sz="2200" b="1" dirty="0">
              <a:solidFill>
                <a:srgbClr val="C00000"/>
              </a:solidFill>
            </a:endParaRPr>
          </a:p>
        </p:txBody>
      </p:sp>
    </p:spTree>
    <p:extLst>
      <p:ext uri="{BB962C8B-B14F-4D97-AF65-F5344CB8AC3E}">
        <p14:creationId xmlns:p14="http://schemas.microsoft.com/office/powerpoint/2010/main" val="1713245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animBg="1"/>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conclusions</a:t>
            </a:r>
            <a:endParaRPr lang="en-US" dirty="0"/>
          </a:p>
        </p:txBody>
      </p:sp>
      <p:sp>
        <p:nvSpPr>
          <p:cNvPr id="3" name="Content Placeholder 2"/>
          <p:cNvSpPr>
            <a:spLocks noGrp="1"/>
          </p:cNvSpPr>
          <p:nvPr>
            <p:ph idx="1"/>
          </p:nvPr>
        </p:nvSpPr>
        <p:spPr/>
        <p:txBody>
          <a:bodyPr/>
          <a:lstStyle/>
          <a:p>
            <a:r>
              <a:rPr lang="en-US" dirty="0"/>
              <a:t>Our P-value of 0.276 is much greater than α. Therefore we fail to reject the null hypothesis and we have no evidence that the population proportion of males corresponding to our sample differs from 0.3. </a:t>
            </a:r>
          </a:p>
          <a:p>
            <a:r>
              <a:rPr lang="en-US" dirty="0" smtClean="0"/>
              <a:t>Our estimated proportion of success is 0.417 with SE =0.149 and a 95% CI of </a:t>
            </a:r>
            <a:r>
              <a:rPr lang="en-US" dirty="0">
                <a:sym typeface="Wingdings"/>
              </a:rPr>
              <a:t>0.417 ± </a:t>
            </a:r>
            <a:r>
              <a:rPr lang="en-US" dirty="0" smtClean="0">
                <a:sym typeface="Wingdings"/>
              </a:rPr>
              <a:t>0.291.</a:t>
            </a:r>
            <a:endParaRPr lang="en-US" dirty="0"/>
          </a:p>
        </p:txBody>
      </p:sp>
    </p:spTree>
    <p:extLst>
      <p:ext uri="{BB962C8B-B14F-4D97-AF65-F5344CB8AC3E}">
        <p14:creationId xmlns:p14="http://schemas.microsoft.com/office/powerpoint/2010/main" val="9741909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Pause: Binomial exercise</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6451390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a:t>
            </a:r>
            <a:r>
              <a:rPr lang="en-US" dirty="0"/>
              <a:t>𝟀</a:t>
            </a:r>
            <a:r>
              <a:rPr lang="en-US" baseline="30000" dirty="0"/>
              <a:t>2 </a:t>
            </a:r>
            <a:r>
              <a:rPr lang="en-US" dirty="0"/>
              <a:t>Goodness-of-fit test </a:t>
            </a:r>
            <a:r>
              <a:rPr lang="en-US" dirty="0" smtClean="0"/>
              <a:t>if we do not have binary outcomes</a:t>
            </a:r>
            <a:endParaRPr lang="en-US" dirty="0"/>
          </a:p>
        </p:txBody>
      </p:sp>
      <p:sp>
        <p:nvSpPr>
          <p:cNvPr id="3" name="Content Placeholder 2"/>
          <p:cNvSpPr>
            <a:spLocks noGrp="1"/>
          </p:cNvSpPr>
          <p:nvPr>
            <p:ph idx="1"/>
          </p:nvPr>
        </p:nvSpPr>
        <p:spPr/>
        <p:txBody>
          <a:bodyPr>
            <a:normAutofit/>
          </a:bodyPr>
          <a:lstStyle/>
          <a:p>
            <a:r>
              <a:rPr lang="en-US" sz="2800" dirty="0" smtClean="0"/>
              <a:t>Goodness-of-fit test asks if observed proportions are equal to a null proportion</a:t>
            </a:r>
          </a:p>
        </p:txBody>
      </p:sp>
      <p:pic>
        <p:nvPicPr>
          <p:cNvPr id="8" name="Content Placeholder 3"/>
          <p:cNvPicPr>
            <a:picLocks noChangeAspect="1"/>
          </p:cNvPicPr>
          <p:nvPr/>
        </p:nvPicPr>
        <p:blipFill rotWithShape="1">
          <a:blip r:embed="rId3">
            <a:extLst>
              <a:ext uri="{28A0092B-C50C-407E-A947-70E740481C1C}">
                <a14:useLocalDpi xmlns:a14="http://schemas.microsoft.com/office/drawing/2010/main" val="0"/>
              </a:ext>
            </a:extLst>
          </a:blip>
          <a:srcRect t="49707"/>
          <a:stretch/>
        </p:blipFill>
        <p:spPr>
          <a:xfrm>
            <a:off x="7126940" y="2824070"/>
            <a:ext cx="3428999" cy="2855782"/>
          </a:xfrm>
          <a:prstGeom prst="rect">
            <a:avLst/>
          </a:prstGeom>
        </p:spPr>
      </p:pic>
      <p:pic>
        <p:nvPicPr>
          <p:cNvPr id="9" name="Content Placeholder 3"/>
          <p:cNvPicPr>
            <a:picLocks noChangeAspect="1"/>
          </p:cNvPicPr>
          <p:nvPr/>
        </p:nvPicPr>
        <p:blipFill rotWithShape="1">
          <a:blip r:embed="rId3">
            <a:extLst>
              <a:ext uri="{28A0092B-C50C-407E-A947-70E740481C1C}">
                <a14:useLocalDpi xmlns:a14="http://schemas.microsoft.com/office/drawing/2010/main" val="0"/>
              </a:ext>
            </a:extLst>
          </a:blip>
          <a:srcRect b="52967"/>
          <a:stretch/>
        </p:blipFill>
        <p:spPr>
          <a:xfrm>
            <a:off x="2856152" y="2661283"/>
            <a:ext cx="3671047" cy="2859234"/>
          </a:xfrm>
          <a:prstGeom prst="rect">
            <a:avLst/>
          </a:prstGeom>
        </p:spPr>
      </p:pic>
      <p:sp>
        <p:nvSpPr>
          <p:cNvPr id="10" name="TextBox 9"/>
          <p:cNvSpPr txBox="1"/>
          <p:nvPr/>
        </p:nvSpPr>
        <p:spPr>
          <a:xfrm>
            <a:off x="1536326" y="5776997"/>
            <a:ext cx="10068486" cy="400110"/>
          </a:xfrm>
          <a:prstGeom prst="rect">
            <a:avLst/>
          </a:prstGeom>
          <a:noFill/>
        </p:spPr>
        <p:txBody>
          <a:bodyPr wrap="square" rtlCol="0">
            <a:spAutoFit/>
          </a:bodyPr>
          <a:lstStyle/>
          <a:p>
            <a:r>
              <a:rPr lang="en-US" sz="2000" dirty="0" err="1" smtClean="0"/>
              <a:t>df</a:t>
            </a:r>
            <a:r>
              <a:rPr lang="en-US" sz="2000" dirty="0" smtClean="0"/>
              <a:t> = (number of categories) </a:t>
            </a:r>
            <a:r>
              <a:rPr lang="mr-IN" sz="2000" dirty="0" smtClean="0"/>
              <a:t>–</a:t>
            </a:r>
            <a:r>
              <a:rPr lang="en-US" sz="2000" dirty="0" smtClean="0"/>
              <a:t> 1 </a:t>
            </a:r>
            <a:r>
              <a:rPr lang="mr-IN" sz="2000" dirty="0" smtClean="0"/>
              <a:t>–</a:t>
            </a:r>
            <a:r>
              <a:rPr lang="en-US" sz="2000" dirty="0"/>
              <a:t> </a:t>
            </a:r>
            <a:r>
              <a:rPr lang="en-US" sz="2000" dirty="0" smtClean="0"/>
              <a:t>(number of parameters estimated from data)</a:t>
            </a:r>
            <a:endParaRPr lang="en-US" sz="2000" dirty="0"/>
          </a:p>
        </p:txBody>
      </p:sp>
      <p:sp>
        <p:nvSpPr>
          <p:cNvPr id="11" name="Rectangle 10"/>
          <p:cNvSpPr/>
          <p:nvPr/>
        </p:nvSpPr>
        <p:spPr>
          <a:xfrm>
            <a:off x="5029200" y="5869094"/>
            <a:ext cx="4832874" cy="32371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10509436" y="5402567"/>
            <a:ext cx="1534422" cy="1015663"/>
          </a:xfrm>
          <a:prstGeom prst="rect">
            <a:avLst/>
          </a:prstGeom>
          <a:noFill/>
        </p:spPr>
        <p:txBody>
          <a:bodyPr wrap="square" rtlCol="0">
            <a:spAutoFit/>
          </a:bodyPr>
          <a:lstStyle/>
          <a:p>
            <a:r>
              <a:rPr lang="en-US" sz="2000" dirty="0" smtClean="0">
                <a:solidFill>
                  <a:srgbClr val="C00000"/>
                </a:solidFill>
              </a:rPr>
              <a:t>0 for goodness-of-fit test</a:t>
            </a:r>
            <a:endParaRPr lang="en-US" sz="2000" dirty="0">
              <a:solidFill>
                <a:srgbClr val="C00000"/>
              </a:solidFill>
            </a:endParaRPr>
          </a:p>
        </p:txBody>
      </p:sp>
    </p:spTree>
    <p:extLst>
      <p:ext uri="{BB962C8B-B14F-4D97-AF65-F5344CB8AC3E}">
        <p14:creationId xmlns:p14="http://schemas.microsoft.com/office/powerpoint/2010/main" val="1022613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animBg="1"/>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Estimation</a:t>
            </a:r>
            <a:endParaRPr lang="en-US" dirty="0"/>
          </a:p>
        </p:txBody>
      </p:sp>
      <p:sp>
        <p:nvSpPr>
          <p:cNvPr id="3" name="Content Placeholder 2"/>
          <p:cNvSpPr>
            <a:spLocks noGrp="1"/>
          </p:cNvSpPr>
          <p:nvPr>
            <p:ph idx="1"/>
          </p:nvPr>
        </p:nvSpPr>
        <p:spPr/>
        <p:txBody>
          <a:bodyPr>
            <a:normAutofit fontScale="85000" lnSpcReduction="20000"/>
          </a:bodyPr>
          <a:lstStyle/>
          <a:p>
            <a:r>
              <a:rPr lang="en-US" dirty="0"/>
              <a:t>An </a:t>
            </a:r>
            <a:r>
              <a:rPr lang="en-US" b="1" dirty="0"/>
              <a:t>estimator </a:t>
            </a:r>
            <a:r>
              <a:rPr lang="en-US" dirty="0"/>
              <a:t>is a statistic </a:t>
            </a:r>
            <a:r>
              <a:rPr lang="en-US" dirty="0" smtClean="0"/>
              <a:t>(~formula) for </a:t>
            </a:r>
            <a:r>
              <a:rPr lang="en-US" dirty="0"/>
              <a:t>estimating a </a:t>
            </a:r>
            <a:r>
              <a:rPr lang="en-US" dirty="0" smtClean="0"/>
              <a:t>parameter</a:t>
            </a:r>
            <a:endParaRPr lang="en-US" dirty="0"/>
          </a:p>
          <a:p>
            <a:r>
              <a:rPr lang="en-US" dirty="0" smtClean="0"/>
              <a:t>A good estimator is </a:t>
            </a:r>
            <a:r>
              <a:rPr lang="en-US" b="1" dirty="0" smtClean="0"/>
              <a:t>unbiased</a:t>
            </a:r>
          </a:p>
          <a:p>
            <a:pPr lvl="1"/>
            <a:r>
              <a:rPr lang="en-US" dirty="0" smtClean="0"/>
              <a:t>The expected value (expectation) of the estimator should equal the parameter being estimated</a:t>
            </a:r>
            <a:endParaRPr lang="en-US" b="1" dirty="0" smtClean="0"/>
          </a:p>
          <a:p>
            <a:pPr lvl="1"/>
            <a:r>
              <a:rPr lang="en-US" dirty="0" smtClean="0"/>
              <a:t>Mean of the sampling distribution of the statistic should equal the parameter being estimated </a:t>
            </a:r>
          </a:p>
          <a:p>
            <a:r>
              <a:rPr lang="en-US" dirty="0" smtClean="0"/>
              <a:t>A good estimator is </a:t>
            </a:r>
            <a:r>
              <a:rPr lang="en-US" b="1" dirty="0" smtClean="0"/>
              <a:t>consistent</a:t>
            </a:r>
            <a:endParaRPr lang="en-US" dirty="0" smtClean="0"/>
          </a:p>
          <a:p>
            <a:pPr lvl="1"/>
            <a:r>
              <a:rPr lang="en-US" dirty="0"/>
              <a:t>I</a:t>
            </a:r>
            <a:r>
              <a:rPr lang="en-US" dirty="0" smtClean="0"/>
              <a:t>ncreasing </a:t>
            </a:r>
            <a:r>
              <a:rPr lang="en-US" dirty="0"/>
              <a:t>the sample size produces an estimate with smaller </a:t>
            </a:r>
            <a:r>
              <a:rPr lang="en-US" dirty="0" smtClean="0"/>
              <a:t>SE</a:t>
            </a:r>
            <a:r>
              <a:rPr lang="en-US" dirty="0"/>
              <a:t> </a:t>
            </a:r>
            <a:endParaRPr lang="en-US" dirty="0" smtClean="0"/>
          </a:p>
          <a:p>
            <a:r>
              <a:rPr lang="en-US" dirty="0" smtClean="0"/>
              <a:t>A good estimator is </a:t>
            </a:r>
            <a:r>
              <a:rPr lang="en-US" b="1" dirty="0" smtClean="0"/>
              <a:t>efficient</a:t>
            </a:r>
            <a:endParaRPr lang="en-US" dirty="0" smtClean="0"/>
          </a:p>
          <a:p>
            <a:pPr lvl="1"/>
            <a:r>
              <a:rPr lang="en-US" dirty="0" smtClean="0"/>
              <a:t>Has the smallest SE among any estimator you could have chosen</a:t>
            </a:r>
          </a:p>
          <a:p>
            <a:endParaRPr lang="en-US" dirty="0"/>
          </a:p>
        </p:txBody>
      </p:sp>
    </p:spTree>
    <p:extLst>
      <p:ext uri="{BB962C8B-B14F-4D97-AF65-F5344CB8AC3E}">
        <p14:creationId xmlns:p14="http://schemas.microsoft.com/office/powerpoint/2010/main" val="5532146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r>
              <a:rPr lang="en-US" dirty="0"/>
              <a:t>: Are babies born with the same frequency every day of the week?</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7280" y="1845734"/>
            <a:ext cx="4566660" cy="2883098"/>
          </a:xfrm>
          <a:prstGeom prst="rect">
            <a:avLst/>
          </a:prstGeom>
        </p:spPr>
      </p:pic>
      <p:graphicFrame>
        <p:nvGraphicFramePr>
          <p:cNvPr id="12" name="Table 11"/>
          <p:cNvGraphicFramePr>
            <a:graphicFrameLocks noGrp="1"/>
          </p:cNvGraphicFramePr>
          <p:nvPr>
            <p:extLst>
              <p:ext uri="{D42A27DB-BD31-4B8C-83A1-F6EECF244321}">
                <p14:modId xmlns:p14="http://schemas.microsoft.com/office/powerpoint/2010/main" val="576522674"/>
              </p:ext>
            </p:extLst>
          </p:nvPr>
        </p:nvGraphicFramePr>
        <p:xfrm>
          <a:off x="6363144" y="1962011"/>
          <a:ext cx="3318738" cy="2650544"/>
        </p:xfrm>
        <a:graphic>
          <a:graphicData uri="http://schemas.openxmlformats.org/drawingml/2006/table">
            <a:tbl>
              <a:tblPr/>
              <a:tblGrid>
                <a:gridCol w="1325764"/>
                <a:gridCol w="1992974"/>
              </a:tblGrid>
              <a:tr h="472494">
                <a:tc>
                  <a:txBody>
                    <a:bodyPr/>
                    <a:lstStyle/>
                    <a:p>
                      <a:pPr algn="ctr" fontAlgn="b"/>
                      <a:r>
                        <a:rPr lang="en-US" sz="2000" b="1" i="0" u="none" strike="noStrike" dirty="0" smtClean="0">
                          <a:solidFill>
                            <a:srgbClr val="000000"/>
                          </a:solidFill>
                          <a:effectLst/>
                          <a:latin typeface="Calibri" charset="0"/>
                        </a:rPr>
                        <a:t>Day in 1999</a:t>
                      </a:r>
                      <a:endParaRPr lang="en-US" sz="2000" b="1" i="0" u="none" strike="noStrike" dirty="0">
                        <a:solidFill>
                          <a:srgbClr val="000000"/>
                        </a:solidFill>
                        <a:effectLst/>
                        <a:latin typeface="Calibri" charset="0"/>
                      </a:endParaRPr>
                    </a:p>
                  </a:txBody>
                  <a:tcPr marL="6350" marR="6350" marT="6350" marB="0" anchor="b">
                    <a:lnL>
                      <a:noFill/>
                    </a:lnL>
                    <a:lnR>
                      <a:noFill/>
                    </a:lnR>
                    <a:lnT>
                      <a:noFill/>
                    </a:lnT>
                    <a:lnB>
                      <a:noFill/>
                    </a:lnB>
                  </a:tcPr>
                </a:tc>
                <a:tc>
                  <a:txBody>
                    <a:bodyPr/>
                    <a:lstStyle/>
                    <a:p>
                      <a:pPr algn="ctr" fontAlgn="b"/>
                      <a:r>
                        <a:rPr lang="en-US" sz="2000" b="1" i="0" u="none" strike="noStrike" dirty="0" smtClean="0">
                          <a:solidFill>
                            <a:srgbClr val="000000"/>
                          </a:solidFill>
                          <a:effectLst/>
                          <a:latin typeface="Calibri" charset="0"/>
                        </a:rPr>
                        <a:t># </a:t>
                      </a:r>
                      <a:r>
                        <a:rPr lang="en-US" sz="2000" b="1" i="0" u="none" strike="noStrike" dirty="0">
                          <a:solidFill>
                            <a:srgbClr val="000000"/>
                          </a:solidFill>
                          <a:effectLst/>
                          <a:latin typeface="Calibri" charset="0"/>
                        </a:rPr>
                        <a:t>births</a:t>
                      </a:r>
                    </a:p>
                  </a:txBody>
                  <a:tcPr marL="6350" marR="6350" marT="6350" marB="0" anchor="b">
                    <a:lnL>
                      <a:noFill/>
                    </a:lnL>
                    <a:lnR>
                      <a:noFill/>
                    </a:lnR>
                    <a:lnT>
                      <a:noFill/>
                    </a:lnT>
                    <a:lnB>
                      <a:noFill/>
                    </a:lnB>
                  </a:tcPr>
                </a:tc>
              </a:tr>
              <a:tr h="263473">
                <a:tc>
                  <a:txBody>
                    <a:bodyPr/>
                    <a:lstStyle/>
                    <a:p>
                      <a:pPr algn="just" fontAlgn="b"/>
                      <a:r>
                        <a:rPr lang="en-US" sz="2000" b="0" i="0" u="none" strike="noStrike" dirty="0">
                          <a:solidFill>
                            <a:srgbClr val="000000"/>
                          </a:solidFill>
                          <a:effectLst/>
                          <a:latin typeface="Calibri" charset="0"/>
                        </a:rPr>
                        <a:t>Sunday</a:t>
                      </a:r>
                    </a:p>
                  </a:txBody>
                  <a:tcPr marL="6350" marR="6350" marT="6350" marB="0" anchor="b">
                    <a:lnL>
                      <a:noFill/>
                    </a:lnL>
                    <a:lnR>
                      <a:noFill/>
                    </a:lnR>
                    <a:lnT>
                      <a:noFill/>
                    </a:lnT>
                    <a:lnB>
                      <a:noFill/>
                    </a:lnB>
                  </a:tcPr>
                </a:tc>
                <a:tc>
                  <a:txBody>
                    <a:bodyPr/>
                    <a:lstStyle/>
                    <a:p>
                      <a:pPr algn="ctr" fontAlgn="b"/>
                      <a:r>
                        <a:rPr lang="en-US" sz="2000" b="0" i="0" u="none" strike="noStrike">
                          <a:solidFill>
                            <a:srgbClr val="000000"/>
                          </a:solidFill>
                          <a:effectLst/>
                          <a:latin typeface="Calibri" charset="0"/>
                        </a:rPr>
                        <a:t>33</a:t>
                      </a:r>
                    </a:p>
                  </a:txBody>
                  <a:tcPr marL="6350" marR="6350" marT="6350" marB="0" anchor="b">
                    <a:lnL>
                      <a:noFill/>
                    </a:lnL>
                    <a:lnR>
                      <a:noFill/>
                    </a:lnR>
                    <a:lnT>
                      <a:noFill/>
                    </a:lnT>
                    <a:lnB>
                      <a:noFill/>
                    </a:lnB>
                  </a:tcPr>
                </a:tc>
              </a:tr>
              <a:tr h="263473">
                <a:tc>
                  <a:txBody>
                    <a:bodyPr/>
                    <a:lstStyle/>
                    <a:p>
                      <a:pPr algn="just" fontAlgn="b"/>
                      <a:r>
                        <a:rPr lang="en-US" sz="2000" b="0" i="0" u="none" strike="noStrike" dirty="0">
                          <a:solidFill>
                            <a:srgbClr val="000000"/>
                          </a:solidFill>
                          <a:effectLst/>
                          <a:latin typeface="Calibri" charset="0"/>
                        </a:rPr>
                        <a:t>Monday</a:t>
                      </a:r>
                    </a:p>
                  </a:txBody>
                  <a:tcPr marL="6350" marR="6350" marT="6350" marB="0" anchor="b">
                    <a:lnL>
                      <a:noFill/>
                    </a:lnL>
                    <a:lnR>
                      <a:noFill/>
                    </a:lnR>
                    <a:lnT>
                      <a:noFill/>
                    </a:lnT>
                    <a:lnB>
                      <a:noFill/>
                    </a:lnB>
                  </a:tcPr>
                </a:tc>
                <a:tc>
                  <a:txBody>
                    <a:bodyPr/>
                    <a:lstStyle/>
                    <a:p>
                      <a:pPr algn="ctr" fontAlgn="b"/>
                      <a:r>
                        <a:rPr lang="en-US" sz="2000" b="0" i="0" u="none" strike="noStrike">
                          <a:solidFill>
                            <a:srgbClr val="000000"/>
                          </a:solidFill>
                          <a:effectLst/>
                          <a:latin typeface="Calibri" charset="0"/>
                        </a:rPr>
                        <a:t>41</a:t>
                      </a:r>
                    </a:p>
                  </a:txBody>
                  <a:tcPr marL="6350" marR="6350" marT="6350" marB="0" anchor="b">
                    <a:lnL>
                      <a:noFill/>
                    </a:lnL>
                    <a:lnR>
                      <a:noFill/>
                    </a:lnR>
                    <a:lnT>
                      <a:noFill/>
                    </a:lnT>
                    <a:lnB>
                      <a:noFill/>
                    </a:lnB>
                  </a:tcPr>
                </a:tc>
              </a:tr>
              <a:tr h="263473">
                <a:tc>
                  <a:txBody>
                    <a:bodyPr/>
                    <a:lstStyle/>
                    <a:p>
                      <a:pPr algn="just" fontAlgn="b"/>
                      <a:r>
                        <a:rPr lang="en-US" sz="2000" b="0" i="0" u="none" strike="noStrike">
                          <a:solidFill>
                            <a:srgbClr val="000000"/>
                          </a:solidFill>
                          <a:effectLst/>
                          <a:latin typeface="Calibri" charset="0"/>
                        </a:rPr>
                        <a:t>Tuesday</a:t>
                      </a:r>
                    </a:p>
                  </a:txBody>
                  <a:tcPr marL="6350" marR="6350" marT="6350" marB="0" anchor="b">
                    <a:lnL>
                      <a:noFill/>
                    </a:lnL>
                    <a:lnR>
                      <a:noFill/>
                    </a:lnR>
                    <a:lnT>
                      <a:noFill/>
                    </a:lnT>
                    <a:lnB>
                      <a:noFill/>
                    </a:lnB>
                  </a:tcPr>
                </a:tc>
                <a:tc>
                  <a:txBody>
                    <a:bodyPr/>
                    <a:lstStyle/>
                    <a:p>
                      <a:pPr algn="ctr" fontAlgn="b"/>
                      <a:r>
                        <a:rPr lang="is-IS" sz="2000" b="0" i="0" u="none" strike="noStrike">
                          <a:solidFill>
                            <a:srgbClr val="000000"/>
                          </a:solidFill>
                          <a:effectLst/>
                          <a:latin typeface="Calibri" charset="0"/>
                        </a:rPr>
                        <a:t>63</a:t>
                      </a:r>
                    </a:p>
                  </a:txBody>
                  <a:tcPr marL="6350" marR="6350" marT="6350" marB="0" anchor="b">
                    <a:lnL>
                      <a:noFill/>
                    </a:lnL>
                    <a:lnR>
                      <a:noFill/>
                    </a:lnR>
                    <a:lnT>
                      <a:noFill/>
                    </a:lnT>
                    <a:lnB>
                      <a:noFill/>
                    </a:lnB>
                  </a:tcPr>
                </a:tc>
              </a:tr>
              <a:tr h="263473">
                <a:tc>
                  <a:txBody>
                    <a:bodyPr/>
                    <a:lstStyle/>
                    <a:p>
                      <a:pPr algn="just" fontAlgn="b"/>
                      <a:r>
                        <a:rPr lang="en-US" sz="2000" b="0" i="0" u="none" strike="noStrike" dirty="0" smtClean="0">
                          <a:solidFill>
                            <a:srgbClr val="000000"/>
                          </a:solidFill>
                          <a:effectLst/>
                          <a:latin typeface="Calibri" charset="0"/>
                        </a:rPr>
                        <a:t>Wednesday</a:t>
                      </a:r>
                      <a:endParaRPr lang="en-US" sz="2000" b="0" i="0" u="none" strike="noStrike" dirty="0">
                        <a:solidFill>
                          <a:srgbClr val="000000"/>
                        </a:solidFill>
                        <a:effectLst/>
                        <a:latin typeface="Calibri" charset="0"/>
                      </a:endParaRPr>
                    </a:p>
                  </a:txBody>
                  <a:tcPr marL="6350" marR="6350" marT="6350" marB="0" anchor="b">
                    <a:lnL>
                      <a:noFill/>
                    </a:lnL>
                    <a:lnR>
                      <a:noFill/>
                    </a:lnR>
                    <a:lnT>
                      <a:noFill/>
                    </a:lnT>
                    <a:lnB>
                      <a:noFill/>
                    </a:lnB>
                  </a:tcPr>
                </a:tc>
                <a:tc>
                  <a:txBody>
                    <a:bodyPr/>
                    <a:lstStyle/>
                    <a:p>
                      <a:pPr algn="ctr" fontAlgn="b"/>
                      <a:r>
                        <a:rPr lang="is-IS" sz="2000" b="0" i="0" u="none" strike="noStrike">
                          <a:solidFill>
                            <a:srgbClr val="000000"/>
                          </a:solidFill>
                          <a:effectLst/>
                          <a:latin typeface="Calibri" charset="0"/>
                        </a:rPr>
                        <a:t>63</a:t>
                      </a:r>
                    </a:p>
                  </a:txBody>
                  <a:tcPr marL="6350" marR="6350" marT="6350" marB="0" anchor="b">
                    <a:lnL>
                      <a:noFill/>
                    </a:lnL>
                    <a:lnR>
                      <a:noFill/>
                    </a:lnR>
                    <a:lnT>
                      <a:noFill/>
                    </a:lnT>
                    <a:lnB>
                      <a:noFill/>
                    </a:lnB>
                  </a:tcPr>
                </a:tc>
              </a:tr>
              <a:tr h="263473">
                <a:tc>
                  <a:txBody>
                    <a:bodyPr/>
                    <a:lstStyle/>
                    <a:p>
                      <a:pPr algn="just" fontAlgn="b"/>
                      <a:r>
                        <a:rPr lang="en-US" sz="2000" b="0" i="0" u="none" strike="noStrike" dirty="0">
                          <a:solidFill>
                            <a:srgbClr val="000000"/>
                          </a:solidFill>
                          <a:effectLst/>
                          <a:latin typeface="Calibri" charset="0"/>
                        </a:rPr>
                        <a:t>Thursday</a:t>
                      </a:r>
                    </a:p>
                  </a:txBody>
                  <a:tcPr marL="6350" marR="6350" marT="6350" marB="0" anchor="b">
                    <a:lnL>
                      <a:noFill/>
                    </a:lnL>
                    <a:lnR>
                      <a:noFill/>
                    </a:lnR>
                    <a:lnT>
                      <a:noFill/>
                    </a:lnT>
                    <a:lnB>
                      <a:noFill/>
                    </a:lnB>
                  </a:tcPr>
                </a:tc>
                <a:tc>
                  <a:txBody>
                    <a:bodyPr/>
                    <a:lstStyle/>
                    <a:p>
                      <a:pPr algn="ctr" fontAlgn="b"/>
                      <a:r>
                        <a:rPr lang="en-US" sz="2000" b="0" i="0" u="none" strike="noStrike" dirty="0">
                          <a:solidFill>
                            <a:srgbClr val="000000"/>
                          </a:solidFill>
                          <a:effectLst/>
                          <a:latin typeface="Calibri" charset="0"/>
                        </a:rPr>
                        <a:t>47</a:t>
                      </a:r>
                    </a:p>
                  </a:txBody>
                  <a:tcPr marL="6350" marR="6350" marT="6350" marB="0" anchor="b">
                    <a:lnL>
                      <a:noFill/>
                    </a:lnL>
                    <a:lnR>
                      <a:noFill/>
                    </a:lnR>
                    <a:lnT>
                      <a:noFill/>
                    </a:lnT>
                    <a:lnB>
                      <a:noFill/>
                    </a:lnB>
                  </a:tcPr>
                </a:tc>
              </a:tr>
              <a:tr h="263473">
                <a:tc>
                  <a:txBody>
                    <a:bodyPr/>
                    <a:lstStyle/>
                    <a:p>
                      <a:pPr algn="just" fontAlgn="b"/>
                      <a:r>
                        <a:rPr lang="en-US" sz="2000" b="0" i="0" u="none" strike="noStrike" dirty="0">
                          <a:solidFill>
                            <a:srgbClr val="000000"/>
                          </a:solidFill>
                          <a:effectLst/>
                          <a:latin typeface="Calibri" charset="0"/>
                        </a:rPr>
                        <a:t>Friday</a:t>
                      </a:r>
                    </a:p>
                  </a:txBody>
                  <a:tcPr marL="6350" marR="6350" marT="6350" marB="0" anchor="b">
                    <a:lnL>
                      <a:noFill/>
                    </a:lnL>
                    <a:lnR>
                      <a:noFill/>
                    </a:lnR>
                    <a:lnT>
                      <a:noFill/>
                    </a:lnT>
                    <a:lnB>
                      <a:noFill/>
                    </a:lnB>
                  </a:tcPr>
                </a:tc>
                <a:tc>
                  <a:txBody>
                    <a:bodyPr/>
                    <a:lstStyle/>
                    <a:p>
                      <a:pPr algn="ctr" fontAlgn="b"/>
                      <a:r>
                        <a:rPr lang="en-US" sz="2000" b="0" i="0" u="none" strike="noStrike">
                          <a:solidFill>
                            <a:srgbClr val="000000"/>
                          </a:solidFill>
                          <a:effectLst/>
                          <a:latin typeface="Calibri" charset="0"/>
                        </a:rPr>
                        <a:t>56</a:t>
                      </a:r>
                    </a:p>
                  </a:txBody>
                  <a:tcPr marL="6350" marR="6350" marT="6350" marB="0" anchor="b">
                    <a:lnL>
                      <a:noFill/>
                    </a:lnL>
                    <a:lnR>
                      <a:noFill/>
                    </a:lnR>
                    <a:lnT>
                      <a:noFill/>
                    </a:lnT>
                    <a:lnB>
                      <a:noFill/>
                    </a:lnB>
                  </a:tcPr>
                </a:tc>
              </a:tr>
              <a:tr h="263473">
                <a:tc>
                  <a:txBody>
                    <a:bodyPr/>
                    <a:lstStyle/>
                    <a:p>
                      <a:pPr algn="just" fontAlgn="b"/>
                      <a:r>
                        <a:rPr lang="en-US" sz="2000" b="0" i="0" u="none" strike="noStrike" dirty="0">
                          <a:solidFill>
                            <a:srgbClr val="000000"/>
                          </a:solidFill>
                          <a:effectLst/>
                          <a:latin typeface="Calibri" charset="0"/>
                        </a:rPr>
                        <a:t>Saturday</a:t>
                      </a:r>
                    </a:p>
                  </a:txBody>
                  <a:tcPr marL="6350" marR="6350" marT="6350" marB="0" anchor="b">
                    <a:lnL>
                      <a:noFill/>
                    </a:lnL>
                    <a:lnR>
                      <a:noFill/>
                    </a:lnR>
                    <a:lnT>
                      <a:noFill/>
                    </a:lnT>
                    <a:lnB>
                      <a:noFill/>
                    </a:lnB>
                  </a:tcPr>
                </a:tc>
                <a:tc>
                  <a:txBody>
                    <a:bodyPr/>
                    <a:lstStyle/>
                    <a:p>
                      <a:pPr algn="ctr" fontAlgn="b"/>
                      <a:r>
                        <a:rPr lang="en-US" sz="2000" b="0" i="0" u="none" strike="noStrike" dirty="0">
                          <a:solidFill>
                            <a:srgbClr val="000000"/>
                          </a:solidFill>
                          <a:effectLst/>
                          <a:latin typeface="Calibri" charset="0"/>
                        </a:rPr>
                        <a:t>47</a:t>
                      </a:r>
                    </a:p>
                  </a:txBody>
                  <a:tcPr marL="6350" marR="6350" marT="6350" marB="0" anchor="b">
                    <a:lnL>
                      <a:noFill/>
                    </a:lnL>
                    <a:lnR>
                      <a:noFill/>
                    </a:lnR>
                    <a:lnT>
                      <a:noFill/>
                    </a:lnT>
                    <a:lnB>
                      <a:noFill/>
                    </a:lnB>
                  </a:tcPr>
                </a:tc>
              </a:tr>
            </a:tbl>
          </a:graphicData>
        </a:graphic>
      </p:graphicFrame>
      <p:sp>
        <p:nvSpPr>
          <p:cNvPr id="13" name="Rectangle 12"/>
          <p:cNvSpPr/>
          <p:nvPr/>
        </p:nvSpPr>
        <p:spPr>
          <a:xfrm>
            <a:off x="1293606" y="4953483"/>
            <a:ext cx="11333182" cy="1159292"/>
          </a:xfrm>
          <a:prstGeom prst="rect">
            <a:avLst/>
          </a:prstGeom>
        </p:spPr>
        <p:txBody>
          <a:bodyPr wrap="square">
            <a:spAutoFit/>
          </a:bodyPr>
          <a:lstStyle/>
          <a:p>
            <a:pPr marL="201168" lvl="1" indent="0">
              <a:buNone/>
            </a:pPr>
            <a:r>
              <a:rPr lang="en-US" sz="2600" b="1" dirty="0"/>
              <a:t>H</a:t>
            </a:r>
            <a:r>
              <a:rPr lang="en-US" sz="2600" b="1" baseline="-25000" dirty="0"/>
              <a:t>0</a:t>
            </a:r>
            <a:r>
              <a:rPr lang="en-US" sz="2600" b="1" dirty="0"/>
              <a:t> : The </a:t>
            </a:r>
            <a:r>
              <a:rPr lang="en-US" sz="2600" b="1" dirty="0" smtClean="0"/>
              <a:t>probability of birth was the same every day of the week in 1999. </a:t>
            </a:r>
          </a:p>
          <a:p>
            <a:pPr marL="201168" lvl="1" indent="0">
              <a:buNone/>
            </a:pPr>
            <a:endParaRPr lang="en-US" sz="2600" b="1" baseline="-25000" dirty="0"/>
          </a:p>
          <a:p>
            <a:pPr marL="201168" lvl="1" indent="0">
              <a:buNone/>
            </a:pPr>
            <a:r>
              <a:rPr lang="en-US" sz="2600" b="1" dirty="0"/>
              <a:t>H</a:t>
            </a:r>
            <a:r>
              <a:rPr lang="en-US" sz="2600" b="1" baseline="-25000" dirty="0"/>
              <a:t>A</a:t>
            </a:r>
            <a:r>
              <a:rPr lang="en-US" sz="2600" b="1" dirty="0"/>
              <a:t>: The probability of birth </a:t>
            </a:r>
            <a:r>
              <a:rPr lang="en-US" sz="2600" b="1" dirty="0" smtClean="0"/>
              <a:t>was not the </a:t>
            </a:r>
            <a:r>
              <a:rPr lang="en-US" sz="2600" b="1" dirty="0"/>
              <a:t>same every day of the </a:t>
            </a:r>
            <a:r>
              <a:rPr lang="en-US" sz="2600" b="1" dirty="0" smtClean="0"/>
              <a:t>week in 1999. </a:t>
            </a:r>
            <a:endParaRPr lang="en-US" sz="2600" b="1" dirty="0"/>
          </a:p>
        </p:txBody>
      </p:sp>
    </p:spTree>
    <p:extLst>
      <p:ext uri="{BB962C8B-B14F-4D97-AF65-F5344CB8AC3E}">
        <p14:creationId xmlns:p14="http://schemas.microsoft.com/office/powerpoint/2010/main" val="544114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statistic</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14:m>
                  <m:oMath xmlns:m="http://schemas.openxmlformats.org/officeDocument/2006/math">
                    <m:sSup>
                      <m:sSupPr>
                        <m:ctrlPr>
                          <a:rPr lang="en-US" i="1" smtClean="0">
                            <a:latin typeface="Cambria Math" charset="0"/>
                          </a:rPr>
                        </m:ctrlPr>
                      </m:sSupPr>
                      <m:e>
                        <m:r>
                          <a:rPr lang="en-US" i="1" smtClean="0">
                            <a:latin typeface="Cambria Math" charset="0"/>
                            <a:ea typeface="Cambria Math" charset="0"/>
                            <a:cs typeface="Cambria Math" charset="0"/>
                          </a:rPr>
                          <m:t>𝜒</m:t>
                        </m:r>
                      </m:e>
                      <m:sup>
                        <m:r>
                          <a:rPr lang="en-US" b="0" i="1" smtClean="0">
                            <a:latin typeface="Cambria Math" charset="0"/>
                          </a:rPr>
                          <m:t>2</m:t>
                        </m:r>
                      </m:sup>
                    </m:sSup>
                    <m:r>
                      <a:rPr lang="en-US" b="0" i="1" smtClean="0">
                        <a:latin typeface="Cambria Math" charset="0"/>
                      </a:rPr>
                      <m:t>= </m:t>
                    </m:r>
                    <m:nary>
                      <m:naryPr>
                        <m:chr m:val="∑"/>
                        <m:supHide m:val="on"/>
                        <m:ctrlPr>
                          <a:rPr lang="en-US" b="0" i="1" smtClean="0">
                            <a:latin typeface="Cambria Math" charset="0"/>
                          </a:rPr>
                        </m:ctrlPr>
                      </m:naryPr>
                      <m:sub>
                        <m:r>
                          <m:rPr>
                            <m:brk m:alnAt="7"/>
                          </m:rPr>
                          <a:rPr lang="en-US" b="0" i="1" smtClean="0">
                            <a:latin typeface="Cambria Math" charset="0"/>
                          </a:rPr>
                          <m:t>𝑖</m:t>
                        </m:r>
                      </m:sub>
                      <m:sup/>
                      <m:e>
                        <m:f>
                          <m:fPr>
                            <m:ctrlPr>
                              <a:rPr lang="mr-IN" b="0" i="1" smtClean="0">
                                <a:latin typeface="Cambria Math" charset="0"/>
                              </a:rPr>
                            </m:ctrlPr>
                          </m:fPr>
                          <m:num>
                            <m:sSup>
                              <m:sSupPr>
                                <m:ctrlPr>
                                  <a:rPr lang="mr-IN" b="0" i="1" smtClean="0">
                                    <a:latin typeface="Cambria Math" charset="0"/>
                                  </a:rPr>
                                </m:ctrlPr>
                              </m:sSupPr>
                              <m:e>
                                <m:d>
                                  <m:dPr>
                                    <m:ctrlPr>
                                      <a:rPr lang="mr-IN" b="0" i="1" smtClean="0">
                                        <a:latin typeface="Cambria Math" charset="0"/>
                                      </a:rPr>
                                    </m:ctrlPr>
                                  </m:dPr>
                                  <m:e>
                                    <m:sSub>
                                      <m:sSubPr>
                                        <m:ctrlPr>
                                          <a:rPr lang="en-US" i="1">
                                            <a:latin typeface="Cambria Math" charset="0"/>
                                          </a:rPr>
                                        </m:ctrlPr>
                                      </m:sSubPr>
                                      <m:e>
                                        <m:r>
                                          <a:rPr lang="en-US" i="1">
                                            <a:latin typeface="Cambria Math" charset="0"/>
                                          </a:rPr>
                                          <m:t># </m:t>
                                        </m:r>
                                        <m:r>
                                          <a:rPr lang="en-US" i="1">
                                            <a:latin typeface="Cambria Math" charset="0"/>
                                          </a:rPr>
                                          <m:t>𝑜𝑏𝑠𝑒𝑟𝑣𝑒𝑑</m:t>
                                        </m:r>
                                      </m:e>
                                      <m:sub>
                                        <m:r>
                                          <a:rPr lang="en-US" i="1">
                                            <a:latin typeface="Cambria Math" charset="0"/>
                                          </a:rPr>
                                          <m:t>𝑖</m:t>
                                        </m:r>
                                      </m:sub>
                                    </m:sSub>
                                    <m:r>
                                      <a:rPr lang="en-US" i="1">
                                        <a:latin typeface="Cambria Math" charset="0"/>
                                      </a:rPr>
                                      <m:t>−</m:t>
                                    </m:r>
                                    <m:sSub>
                                      <m:sSubPr>
                                        <m:ctrlPr>
                                          <a:rPr lang="en-US" i="1">
                                            <a:latin typeface="Cambria Math" charset="0"/>
                                          </a:rPr>
                                        </m:ctrlPr>
                                      </m:sSubPr>
                                      <m:e>
                                        <m:r>
                                          <a:rPr lang="en-US" i="1">
                                            <a:latin typeface="Cambria Math" charset="0"/>
                                          </a:rPr>
                                          <m:t># </m:t>
                                        </m:r>
                                        <m:r>
                                          <a:rPr lang="en-US" i="1">
                                            <a:latin typeface="Cambria Math" charset="0"/>
                                          </a:rPr>
                                          <m:t>𝑒𝑥𝑝𝑒𝑐𝑡𝑒𝑑</m:t>
                                        </m:r>
                                      </m:e>
                                      <m:sub>
                                        <m:r>
                                          <a:rPr lang="en-US" i="1">
                                            <a:latin typeface="Cambria Math" charset="0"/>
                                          </a:rPr>
                                          <m:t>𝑖</m:t>
                                        </m:r>
                                      </m:sub>
                                    </m:sSub>
                                  </m:e>
                                </m:d>
                              </m:e>
                              <m:sup>
                                <m:r>
                                  <a:rPr lang="en-US" b="0" i="1" smtClean="0">
                                    <a:latin typeface="Cambria Math" charset="0"/>
                                  </a:rPr>
                                  <m:t>2</m:t>
                                </m:r>
                              </m:sup>
                            </m:sSup>
                          </m:num>
                          <m:den>
                            <m:sSub>
                              <m:sSubPr>
                                <m:ctrlPr>
                                  <a:rPr lang="en-US" i="1">
                                    <a:latin typeface="Cambria Math" charset="0"/>
                                  </a:rPr>
                                </m:ctrlPr>
                              </m:sSubPr>
                              <m:e>
                                <m:r>
                                  <a:rPr lang="en-US" i="1">
                                    <a:latin typeface="Cambria Math" charset="0"/>
                                  </a:rPr>
                                  <m:t># </m:t>
                                </m:r>
                                <m:r>
                                  <a:rPr lang="en-US" i="1">
                                    <a:latin typeface="Cambria Math" charset="0"/>
                                  </a:rPr>
                                  <m:t>𝑒𝑥𝑝𝑒𝑐𝑡𝑒𝑑</m:t>
                                </m:r>
                              </m:e>
                              <m:sub>
                                <m:r>
                                  <a:rPr lang="en-US" i="1">
                                    <a:latin typeface="Cambria Math" charset="0"/>
                                  </a:rPr>
                                  <m:t>𝑖</m:t>
                                </m:r>
                              </m:sub>
                            </m:sSub>
                          </m:den>
                        </m:f>
                      </m:e>
                    </m:nary>
                  </m:oMath>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a:stretch>
              </a:blipFill>
            </p:spPr>
            <p:txBody>
              <a:bodyPr/>
              <a:lstStyle/>
              <a:p>
                <a:r>
                  <a:rPr lang="en-US">
                    <a:noFill/>
                  </a:rPr>
                  <a:t> </a:t>
                </a:r>
              </a:p>
            </p:txBody>
          </p:sp>
        </mc:Fallback>
      </mc:AlternateContent>
      <p:graphicFrame>
        <p:nvGraphicFramePr>
          <p:cNvPr id="5" name="Table 4"/>
          <p:cNvGraphicFramePr>
            <a:graphicFrameLocks noGrp="1"/>
          </p:cNvGraphicFramePr>
          <p:nvPr>
            <p:extLst>
              <p:ext uri="{D42A27DB-BD31-4B8C-83A1-F6EECF244321}">
                <p14:modId xmlns:p14="http://schemas.microsoft.com/office/powerpoint/2010/main" val="526250276"/>
              </p:ext>
            </p:extLst>
          </p:nvPr>
        </p:nvGraphicFramePr>
        <p:xfrm>
          <a:off x="1360834" y="3064670"/>
          <a:ext cx="10190189" cy="3105150"/>
        </p:xfrm>
        <a:graphic>
          <a:graphicData uri="http://schemas.openxmlformats.org/drawingml/2006/table">
            <a:tbl>
              <a:tblPr/>
              <a:tblGrid>
                <a:gridCol w="1656274"/>
                <a:gridCol w="1668186"/>
                <a:gridCol w="2288576"/>
                <a:gridCol w="2592523"/>
                <a:gridCol w="1984630"/>
              </a:tblGrid>
              <a:tr h="472494">
                <a:tc>
                  <a:txBody>
                    <a:bodyPr/>
                    <a:lstStyle/>
                    <a:p>
                      <a:pPr algn="ctr" fontAlgn="b"/>
                      <a:r>
                        <a:rPr lang="en-US" sz="2000" b="1" i="0" u="none" strike="noStrike" dirty="0" smtClean="0">
                          <a:solidFill>
                            <a:srgbClr val="000000"/>
                          </a:solidFill>
                          <a:effectLst/>
                          <a:latin typeface="Calibri" charset="0"/>
                        </a:rPr>
                        <a:t>Day</a:t>
                      </a:r>
                      <a:endParaRPr lang="en-US" sz="2000" b="1" i="0" u="none" strike="noStrike" dirty="0">
                        <a:solidFill>
                          <a:srgbClr val="000000"/>
                        </a:solidFill>
                        <a:effectLst/>
                        <a:latin typeface="Calibri" charset="0"/>
                      </a:endParaRPr>
                    </a:p>
                  </a:txBody>
                  <a:tcPr marL="6350" marR="6350" marT="6350" marB="0" anchor="b">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ctr" fontAlgn="b"/>
                      <a:r>
                        <a:rPr lang="en-US" sz="2000" b="1" i="0" u="none" strike="noStrike" dirty="0" smtClean="0">
                          <a:solidFill>
                            <a:srgbClr val="000000"/>
                          </a:solidFill>
                          <a:effectLst/>
                          <a:latin typeface="Calibri" charset="0"/>
                        </a:rPr>
                        <a:t>#</a:t>
                      </a:r>
                      <a:r>
                        <a:rPr lang="en-US" sz="2000" b="1" i="0" u="none" strike="noStrike" baseline="0" dirty="0" smtClean="0">
                          <a:solidFill>
                            <a:srgbClr val="000000"/>
                          </a:solidFill>
                          <a:effectLst/>
                          <a:latin typeface="Calibri" charset="0"/>
                        </a:rPr>
                        <a:t> </a:t>
                      </a:r>
                      <a:r>
                        <a:rPr lang="en-US" sz="2000" b="1" i="0" u="none" strike="noStrike" dirty="0" smtClean="0">
                          <a:solidFill>
                            <a:srgbClr val="000000"/>
                          </a:solidFill>
                          <a:effectLst/>
                          <a:latin typeface="Calibri" charset="0"/>
                        </a:rPr>
                        <a:t>Observed </a:t>
                      </a:r>
                      <a:r>
                        <a:rPr lang="en-US" sz="2000" b="1" i="0" u="none" strike="noStrike" dirty="0">
                          <a:solidFill>
                            <a:srgbClr val="000000"/>
                          </a:solidFill>
                          <a:effectLst/>
                          <a:latin typeface="Calibri" charset="0"/>
                        </a:rPr>
                        <a:t>births</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ctr" fontAlgn="b"/>
                      <a:r>
                        <a:rPr lang="en-US" sz="2000" b="1" i="0" u="none" strike="noStrike" dirty="0" smtClean="0">
                          <a:solidFill>
                            <a:srgbClr val="000000"/>
                          </a:solidFill>
                          <a:effectLst/>
                          <a:latin typeface="Calibri" charset="0"/>
                        </a:rPr>
                        <a:t># days in 1999</a:t>
                      </a:r>
                      <a:endParaRPr lang="en-US" sz="2000" b="1"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ctr" fontAlgn="b"/>
                      <a:r>
                        <a:rPr lang="en-US" sz="2000" b="1" i="0" u="none" strike="noStrike" dirty="0" smtClean="0">
                          <a:solidFill>
                            <a:srgbClr val="000000"/>
                          </a:solidFill>
                          <a:effectLst/>
                          <a:latin typeface="Calibri" charset="0"/>
                        </a:rPr>
                        <a:t>Expected prop</a:t>
                      </a:r>
                      <a:endParaRPr lang="en-US" sz="2000" b="1"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ctr" fontAlgn="b"/>
                      <a:r>
                        <a:rPr lang="en-US" sz="2000" b="1" i="0" u="none" strike="noStrike" dirty="0" smtClean="0">
                          <a:solidFill>
                            <a:srgbClr val="000000"/>
                          </a:solidFill>
                          <a:effectLst/>
                          <a:latin typeface="Calibri" charset="0"/>
                        </a:rPr>
                        <a:t>#</a:t>
                      </a:r>
                      <a:r>
                        <a:rPr lang="en-US" sz="2000" b="1" i="0" u="none" strike="noStrike" baseline="0" dirty="0" smtClean="0">
                          <a:solidFill>
                            <a:srgbClr val="000000"/>
                          </a:solidFill>
                          <a:effectLst/>
                          <a:latin typeface="Calibri" charset="0"/>
                        </a:rPr>
                        <a:t> Expected births</a:t>
                      </a:r>
                      <a:endParaRPr lang="en-US" sz="2000" b="1"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tcPr>
                </a:tc>
              </a:tr>
              <a:tr h="263473">
                <a:tc>
                  <a:txBody>
                    <a:bodyPr/>
                    <a:lstStyle/>
                    <a:p>
                      <a:pPr algn="just" fontAlgn="b"/>
                      <a:r>
                        <a:rPr lang="en-US" sz="2000" b="0" i="0" u="none" strike="noStrike" dirty="0">
                          <a:solidFill>
                            <a:srgbClr val="000000"/>
                          </a:solidFill>
                          <a:effectLst/>
                          <a:latin typeface="Calibri" charset="0"/>
                        </a:rPr>
                        <a:t>Sunday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charset="0"/>
                        </a:rPr>
                        <a:t>33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52</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52/365</a:t>
                      </a:r>
                      <a:r>
                        <a:rPr lang="en-US" sz="2000" b="0" i="0" u="none" strike="noStrike" baseline="0" dirty="0" smtClean="0">
                          <a:solidFill>
                            <a:srgbClr val="000000"/>
                          </a:solidFill>
                          <a:effectLst/>
                          <a:latin typeface="Calibri" charset="0"/>
                        </a:rPr>
                        <a:t> = 0.142 </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0.142*52 = 49.863</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2000" b="0" i="0" u="none" strike="noStrike" dirty="0">
                          <a:solidFill>
                            <a:srgbClr val="000000"/>
                          </a:solidFill>
                          <a:effectLst/>
                          <a:latin typeface="Calibri" charset="0"/>
                        </a:rPr>
                        <a:t>Monday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a:solidFill>
                            <a:srgbClr val="000000"/>
                          </a:solidFill>
                          <a:effectLst/>
                          <a:latin typeface="Calibri" charset="0"/>
                        </a:rPr>
                        <a:t>41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52</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2000" b="0" i="0" u="none" strike="noStrike" baseline="0" dirty="0" smtClean="0">
                          <a:solidFill>
                            <a:srgbClr val="000000"/>
                          </a:solidFill>
                          <a:effectLst/>
                          <a:latin typeface="Calibri" charset="0"/>
                        </a:rPr>
                        <a:t> 0.142 </a:t>
                      </a:r>
                      <a:endParaRPr lang="en-US" sz="2000" b="0" i="0" u="none" strike="noStrike" dirty="0" smtClean="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49.863</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2000" b="0" i="0" u="none" strike="noStrike" dirty="0">
                          <a:solidFill>
                            <a:srgbClr val="000000"/>
                          </a:solidFill>
                          <a:effectLst/>
                          <a:latin typeface="Calibri" charset="0"/>
                        </a:rPr>
                        <a:t>Tuesday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2000" b="0" i="0" u="none" strike="noStrike" dirty="0">
                          <a:solidFill>
                            <a:srgbClr val="000000"/>
                          </a:solidFill>
                          <a:effectLst/>
                          <a:latin typeface="Calibri" charset="0"/>
                        </a:rPr>
                        <a:t>63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2000" b="0" i="0" u="none" strike="noStrike" dirty="0" smtClean="0">
                          <a:solidFill>
                            <a:srgbClr val="000000"/>
                          </a:solidFill>
                          <a:effectLst/>
                          <a:latin typeface="Calibri" charset="0"/>
                        </a:rPr>
                        <a:t>52</a:t>
                      </a:r>
                      <a:endParaRPr lang="is-I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2000" b="0" i="0" u="none" strike="noStrike" baseline="0" dirty="0" smtClean="0">
                          <a:solidFill>
                            <a:srgbClr val="000000"/>
                          </a:solidFill>
                          <a:effectLst/>
                          <a:latin typeface="Calibri" charset="0"/>
                        </a:rPr>
                        <a:t>0.142 </a:t>
                      </a:r>
                      <a:endParaRPr lang="en-US" sz="2000" b="0" i="0" u="none" strike="noStrike" dirty="0" smtClean="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49.863</a:t>
                      </a:r>
                      <a:endParaRPr lang="is-I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2000" b="0" i="0" u="none" strike="noStrike" dirty="0" smtClean="0">
                          <a:solidFill>
                            <a:srgbClr val="000000"/>
                          </a:solidFill>
                          <a:effectLst/>
                          <a:latin typeface="Calibri" charset="0"/>
                        </a:rPr>
                        <a:t>Wednesday</a:t>
                      </a:r>
                      <a:endParaRPr lang="en-US" sz="2000" b="0" i="0" u="none" strike="noStrike" dirty="0">
                        <a:solidFill>
                          <a:srgbClr val="000000"/>
                        </a:solidFill>
                        <a:effectLst/>
                        <a:latin typeface="Calibri" charset="0"/>
                      </a:endParaRP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2000" b="0" i="0" u="none" strike="noStrike" dirty="0">
                          <a:solidFill>
                            <a:srgbClr val="000000"/>
                          </a:solidFill>
                          <a:effectLst/>
                          <a:latin typeface="Calibri" charset="0"/>
                        </a:rPr>
                        <a:t>63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2000" b="0" i="0" u="none" strike="noStrike" dirty="0" smtClean="0">
                          <a:solidFill>
                            <a:srgbClr val="000000"/>
                          </a:solidFill>
                          <a:effectLst/>
                          <a:latin typeface="Calibri" charset="0"/>
                        </a:rPr>
                        <a:t>52</a:t>
                      </a:r>
                      <a:endParaRPr lang="is-I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baseline="0" dirty="0" smtClean="0">
                          <a:solidFill>
                            <a:srgbClr val="000000"/>
                          </a:solidFill>
                          <a:effectLst/>
                          <a:latin typeface="Calibri" charset="0"/>
                        </a:rPr>
                        <a:t>0.142 </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49.863</a:t>
                      </a:r>
                      <a:endParaRPr lang="is-I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2000" b="0" i="0" u="none" strike="noStrike" dirty="0">
                          <a:solidFill>
                            <a:srgbClr val="000000"/>
                          </a:solidFill>
                          <a:effectLst/>
                          <a:latin typeface="Calibri" charset="0"/>
                        </a:rPr>
                        <a:t>Thursday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charset="0"/>
                        </a:rPr>
                        <a:t>47</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52</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0.142</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49.863</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2000" b="0" i="0" u="none" strike="noStrike" dirty="0">
                          <a:solidFill>
                            <a:srgbClr val="000000"/>
                          </a:solidFill>
                          <a:effectLst/>
                          <a:latin typeface="Calibri" charset="0"/>
                        </a:rPr>
                        <a:t>Friday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charset="0"/>
                        </a:rPr>
                        <a:t>56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53</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0.145</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50.822</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2000" b="0" i="0" u="none" strike="noStrike" dirty="0">
                          <a:solidFill>
                            <a:srgbClr val="000000"/>
                          </a:solidFill>
                          <a:effectLst/>
                          <a:latin typeface="Calibri" charset="0"/>
                        </a:rPr>
                        <a:t>Saturday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charset="0"/>
                        </a:rPr>
                        <a:t>47</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52</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0.142</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000" b="0" i="0" u="none" strike="noStrike" dirty="0" smtClean="0">
                          <a:solidFill>
                            <a:srgbClr val="000000"/>
                          </a:solidFill>
                          <a:effectLst/>
                          <a:latin typeface="Calibri" charset="0"/>
                        </a:rPr>
                        <a:t>49.863</a:t>
                      </a:r>
                      <a:endParaRPr lang="en-US" sz="20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ctr" fontAlgn="b"/>
                      <a:r>
                        <a:rPr lang="en-US" sz="2000" b="1" i="0" u="none" strike="noStrike" dirty="0" smtClean="0">
                          <a:solidFill>
                            <a:srgbClr val="000000"/>
                          </a:solidFill>
                          <a:effectLst/>
                          <a:latin typeface="Calibri" charset="0"/>
                        </a:rPr>
                        <a:t>Total</a:t>
                      </a:r>
                      <a:endParaRPr lang="en-US" sz="2000" b="1" i="0" u="none" strike="noStrike" dirty="0">
                        <a:solidFill>
                          <a:srgbClr val="000000"/>
                        </a:solidFill>
                        <a:effectLst/>
                        <a:latin typeface="Calibri" charset="0"/>
                      </a:endParaRP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ctr" fontAlgn="b"/>
                      <a:r>
                        <a:rPr lang="en-US" sz="2000" b="1" i="0" u="none" strike="noStrike" dirty="0" smtClean="0">
                          <a:solidFill>
                            <a:srgbClr val="000000"/>
                          </a:solidFill>
                          <a:effectLst/>
                          <a:latin typeface="Calibri" charset="0"/>
                        </a:rPr>
                        <a:t>350</a:t>
                      </a:r>
                      <a:endParaRPr lang="en-US" sz="2000" b="1"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ctr" fontAlgn="b"/>
                      <a:r>
                        <a:rPr lang="en-US" sz="2000" b="1" i="0" u="none" strike="noStrike" dirty="0" smtClean="0">
                          <a:solidFill>
                            <a:srgbClr val="000000"/>
                          </a:solidFill>
                          <a:effectLst/>
                          <a:latin typeface="Calibri" charset="0"/>
                        </a:rPr>
                        <a:t>365</a:t>
                      </a:r>
                      <a:endParaRPr lang="en-US" sz="2000" b="1"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ctr" fontAlgn="b"/>
                      <a:r>
                        <a:rPr lang="en-US" sz="2000" b="1" i="0" u="none" strike="noStrike" dirty="0" smtClean="0">
                          <a:solidFill>
                            <a:srgbClr val="000000"/>
                          </a:solidFill>
                          <a:effectLst/>
                          <a:latin typeface="Calibri" charset="0"/>
                        </a:rPr>
                        <a:t>1</a:t>
                      </a:r>
                      <a:endParaRPr lang="en-US" sz="2000" b="1"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ctr" fontAlgn="b"/>
                      <a:r>
                        <a:rPr lang="en-US" sz="2000" b="1" i="0" u="none" strike="noStrike" dirty="0" smtClean="0">
                          <a:solidFill>
                            <a:srgbClr val="000000"/>
                          </a:solidFill>
                          <a:effectLst/>
                          <a:latin typeface="Calibri" charset="0"/>
                        </a:rPr>
                        <a:t>1</a:t>
                      </a:r>
                      <a:endParaRPr lang="en-US" sz="2000" b="1"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1208584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Calculating the test statistic and </a:t>
            </a:r>
            <a:r>
              <a:rPr lang="en-US" dirty="0" err="1" smtClean="0"/>
              <a:t>df</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84244564"/>
              </p:ext>
            </p:extLst>
          </p:nvPr>
        </p:nvGraphicFramePr>
        <p:xfrm>
          <a:off x="6672422" y="3621754"/>
          <a:ext cx="5309090" cy="2580278"/>
        </p:xfrm>
        <a:graphic>
          <a:graphicData uri="http://schemas.openxmlformats.org/drawingml/2006/table">
            <a:tbl>
              <a:tblPr/>
              <a:tblGrid>
                <a:gridCol w="1656274"/>
                <a:gridCol w="1668186"/>
                <a:gridCol w="1984630"/>
              </a:tblGrid>
              <a:tr h="472494">
                <a:tc>
                  <a:txBody>
                    <a:bodyPr/>
                    <a:lstStyle/>
                    <a:p>
                      <a:pPr algn="ctr" fontAlgn="b"/>
                      <a:r>
                        <a:rPr lang="en-US" sz="1400" b="1" i="0" u="none" strike="noStrike" dirty="0" smtClean="0">
                          <a:solidFill>
                            <a:srgbClr val="000000"/>
                          </a:solidFill>
                          <a:effectLst/>
                          <a:latin typeface="Calibri" charset="0"/>
                        </a:rPr>
                        <a:t>Day</a:t>
                      </a:r>
                      <a:endParaRPr lang="en-US" sz="1400" b="1" i="0" u="none" strike="noStrike" dirty="0">
                        <a:solidFill>
                          <a:srgbClr val="000000"/>
                        </a:solidFill>
                        <a:effectLst/>
                        <a:latin typeface="Calibri" charset="0"/>
                      </a:endParaRPr>
                    </a:p>
                  </a:txBody>
                  <a:tcPr marL="6350" marR="6350" marT="6350" marB="0" anchor="b">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ctr" fontAlgn="b"/>
                      <a:r>
                        <a:rPr lang="en-US" sz="1400" b="1" i="0" u="none" strike="noStrike" dirty="0" smtClean="0">
                          <a:solidFill>
                            <a:srgbClr val="000000"/>
                          </a:solidFill>
                          <a:effectLst/>
                          <a:latin typeface="Calibri" charset="0"/>
                        </a:rPr>
                        <a:t>#</a:t>
                      </a:r>
                      <a:r>
                        <a:rPr lang="en-US" sz="1400" b="1" i="0" u="none" strike="noStrike" baseline="0" dirty="0" smtClean="0">
                          <a:solidFill>
                            <a:srgbClr val="000000"/>
                          </a:solidFill>
                          <a:effectLst/>
                          <a:latin typeface="Calibri" charset="0"/>
                        </a:rPr>
                        <a:t> </a:t>
                      </a:r>
                      <a:r>
                        <a:rPr lang="en-US" sz="1400" b="1" i="0" u="none" strike="noStrike" dirty="0" smtClean="0">
                          <a:solidFill>
                            <a:srgbClr val="000000"/>
                          </a:solidFill>
                          <a:effectLst/>
                          <a:latin typeface="Calibri" charset="0"/>
                        </a:rPr>
                        <a:t>Observed </a:t>
                      </a:r>
                      <a:r>
                        <a:rPr lang="en-US" sz="1400" b="1" i="0" u="none" strike="noStrike" dirty="0">
                          <a:solidFill>
                            <a:srgbClr val="000000"/>
                          </a:solidFill>
                          <a:effectLst/>
                          <a:latin typeface="Calibri" charset="0"/>
                        </a:rPr>
                        <a:t>births</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ctr" fontAlgn="b"/>
                      <a:r>
                        <a:rPr lang="en-US" sz="1400" b="1" i="0" u="none" strike="noStrike" dirty="0" smtClean="0">
                          <a:solidFill>
                            <a:srgbClr val="000000"/>
                          </a:solidFill>
                          <a:effectLst/>
                          <a:latin typeface="Calibri" charset="0"/>
                        </a:rPr>
                        <a:t>#</a:t>
                      </a:r>
                      <a:r>
                        <a:rPr lang="en-US" sz="1400" b="1" i="0" u="none" strike="noStrike" baseline="0" dirty="0" smtClean="0">
                          <a:solidFill>
                            <a:srgbClr val="000000"/>
                          </a:solidFill>
                          <a:effectLst/>
                          <a:latin typeface="Calibri" charset="0"/>
                        </a:rPr>
                        <a:t> Expected births</a:t>
                      </a:r>
                      <a:endParaRPr lang="en-US" sz="1400" b="1"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tcPr>
                </a:tc>
              </a:tr>
              <a:tr h="263473">
                <a:tc>
                  <a:txBody>
                    <a:bodyPr/>
                    <a:lstStyle/>
                    <a:p>
                      <a:pPr algn="just" fontAlgn="b"/>
                      <a:r>
                        <a:rPr lang="en-US" sz="1400" b="0" i="0" u="none" strike="noStrike" dirty="0">
                          <a:solidFill>
                            <a:srgbClr val="000000"/>
                          </a:solidFill>
                          <a:effectLst/>
                          <a:latin typeface="Calibri" charset="0"/>
                        </a:rPr>
                        <a:t>Sunday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a:solidFill>
                            <a:srgbClr val="000000"/>
                          </a:solidFill>
                          <a:effectLst/>
                          <a:latin typeface="Calibri" charset="0"/>
                        </a:rPr>
                        <a:t>33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smtClean="0">
                          <a:solidFill>
                            <a:srgbClr val="000000"/>
                          </a:solidFill>
                          <a:effectLst/>
                          <a:latin typeface="Calibri" charset="0"/>
                        </a:rPr>
                        <a:t>0.142*52 = 49.863</a:t>
                      </a:r>
                      <a:endParaRPr lang="en-US" sz="14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1400" b="0" i="0" u="none" strike="noStrike" dirty="0">
                          <a:solidFill>
                            <a:srgbClr val="000000"/>
                          </a:solidFill>
                          <a:effectLst/>
                          <a:latin typeface="Calibri" charset="0"/>
                        </a:rPr>
                        <a:t>Monday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a:solidFill>
                            <a:srgbClr val="000000"/>
                          </a:solidFill>
                          <a:effectLst/>
                          <a:latin typeface="Calibri" charset="0"/>
                        </a:rPr>
                        <a:t>41</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smtClean="0">
                          <a:solidFill>
                            <a:srgbClr val="000000"/>
                          </a:solidFill>
                          <a:effectLst/>
                          <a:latin typeface="Calibri" charset="0"/>
                        </a:rPr>
                        <a:t>49.863</a:t>
                      </a:r>
                      <a:endParaRPr lang="en-US" sz="14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1400" b="0" i="0" u="none" strike="noStrike" dirty="0">
                          <a:solidFill>
                            <a:srgbClr val="000000"/>
                          </a:solidFill>
                          <a:effectLst/>
                          <a:latin typeface="Calibri" charset="0"/>
                        </a:rPr>
                        <a:t>Tuesday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400" b="0" i="0" u="none" strike="noStrike" dirty="0">
                          <a:solidFill>
                            <a:srgbClr val="000000"/>
                          </a:solidFill>
                          <a:effectLst/>
                          <a:latin typeface="Calibri" charset="0"/>
                        </a:rPr>
                        <a:t>63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smtClean="0">
                          <a:solidFill>
                            <a:srgbClr val="000000"/>
                          </a:solidFill>
                          <a:effectLst/>
                          <a:latin typeface="Calibri" charset="0"/>
                        </a:rPr>
                        <a:t>49.863</a:t>
                      </a:r>
                      <a:endParaRPr lang="is-IS" sz="14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1400" b="0" i="0" u="none" strike="noStrike" dirty="0" smtClean="0">
                          <a:solidFill>
                            <a:srgbClr val="000000"/>
                          </a:solidFill>
                          <a:effectLst/>
                          <a:latin typeface="Calibri" charset="0"/>
                        </a:rPr>
                        <a:t>Wednesday</a:t>
                      </a:r>
                      <a:endParaRPr lang="en-US" sz="1400" b="0" i="0" u="none" strike="noStrike" dirty="0">
                        <a:solidFill>
                          <a:srgbClr val="000000"/>
                        </a:solidFill>
                        <a:effectLst/>
                        <a:latin typeface="Calibri" charset="0"/>
                      </a:endParaRP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400" b="0" i="0" u="none" strike="noStrike" dirty="0">
                          <a:solidFill>
                            <a:srgbClr val="000000"/>
                          </a:solidFill>
                          <a:effectLst/>
                          <a:latin typeface="Calibri" charset="0"/>
                        </a:rPr>
                        <a:t>63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smtClean="0">
                          <a:solidFill>
                            <a:srgbClr val="000000"/>
                          </a:solidFill>
                          <a:effectLst/>
                          <a:latin typeface="Calibri" charset="0"/>
                        </a:rPr>
                        <a:t>49.863</a:t>
                      </a:r>
                      <a:endParaRPr lang="is-IS" sz="14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1400" b="0" i="0" u="none" strike="noStrike" dirty="0">
                          <a:solidFill>
                            <a:srgbClr val="000000"/>
                          </a:solidFill>
                          <a:effectLst/>
                          <a:latin typeface="Calibri" charset="0"/>
                        </a:rPr>
                        <a:t>Thursday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a:solidFill>
                            <a:srgbClr val="000000"/>
                          </a:solidFill>
                          <a:effectLst/>
                          <a:latin typeface="Calibri" charset="0"/>
                        </a:rPr>
                        <a:t>47</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smtClean="0">
                          <a:solidFill>
                            <a:srgbClr val="000000"/>
                          </a:solidFill>
                          <a:effectLst/>
                          <a:latin typeface="Calibri" charset="0"/>
                        </a:rPr>
                        <a:t>49.863</a:t>
                      </a:r>
                      <a:endParaRPr lang="en-US" sz="14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1400" b="0" i="0" u="none" strike="noStrike" dirty="0">
                          <a:solidFill>
                            <a:srgbClr val="000000"/>
                          </a:solidFill>
                          <a:effectLst/>
                          <a:latin typeface="Calibri" charset="0"/>
                        </a:rPr>
                        <a:t>Friday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a:solidFill>
                            <a:srgbClr val="000000"/>
                          </a:solidFill>
                          <a:effectLst/>
                          <a:latin typeface="Calibri" charset="0"/>
                        </a:rPr>
                        <a:t>56</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smtClean="0">
                          <a:solidFill>
                            <a:srgbClr val="000000"/>
                          </a:solidFill>
                          <a:effectLst/>
                          <a:latin typeface="Calibri" charset="0"/>
                        </a:rPr>
                        <a:t>50.822</a:t>
                      </a:r>
                      <a:endParaRPr lang="en-US" sz="14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just" fontAlgn="b"/>
                      <a:r>
                        <a:rPr lang="en-US" sz="1400" b="0" i="0" u="none" strike="noStrike" dirty="0">
                          <a:solidFill>
                            <a:srgbClr val="000000"/>
                          </a:solidFill>
                          <a:effectLst/>
                          <a:latin typeface="Calibri" charset="0"/>
                        </a:rPr>
                        <a:t>Saturday</a:t>
                      </a: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a:solidFill>
                            <a:srgbClr val="000000"/>
                          </a:solidFill>
                          <a:effectLst/>
                          <a:latin typeface="Calibri" charset="0"/>
                        </a:rPr>
                        <a:t>47</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smtClean="0">
                          <a:solidFill>
                            <a:srgbClr val="000000"/>
                          </a:solidFill>
                          <a:effectLst/>
                          <a:latin typeface="Calibri" charset="0"/>
                        </a:rPr>
                        <a:t>49.863</a:t>
                      </a:r>
                      <a:endParaRPr lang="en-US" sz="1400" b="0"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473">
                <a:tc>
                  <a:txBody>
                    <a:bodyPr/>
                    <a:lstStyle/>
                    <a:p>
                      <a:pPr algn="ctr" fontAlgn="b"/>
                      <a:r>
                        <a:rPr lang="en-US" sz="1400" b="1" i="0" u="none" strike="noStrike" dirty="0" smtClean="0">
                          <a:solidFill>
                            <a:srgbClr val="000000"/>
                          </a:solidFill>
                          <a:effectLst/>
                          <a:latin typeface="Calibri" charset="0"/>
                        </a:rPr>
                        <a:t>Total</a:t>
                      </a:r>
                      <a:endParaRPr lang="en-US" sz="1400" b="1" i="0" u="none" strike="noStrike" dirty="0">
                        <a:solidFill>
                          <a:srgbClr val="000000"/>
                        </a:solidFill>
                        <a:effectLst/>
                        <a:latin typeface="Calibri" charset="0"/>
                      </a:endParaRP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ctr" fontAlgn="b"/>
                      <a:r>
                        <a:rPr lang="en-US" sz="1400" b="1" i="0" u="none" strike="noStrike" dirty="0" smtClean="0">
                          <a:solidFill>
                            <a:srgbClr val="000000"/>
                          </a:solidFill>
                          <a:effectLst/>
                          <a:latin typeface="Calibri" charset="0"/>
                        </a:rPr>
                        <a:t>350</a:t>
                      </a:r>
                      <a:endParaRPr lang="en-US" sz="1400" b="1"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ctr" fontAlgn="b"/>
                      <a:r>
                        <a:rPr lang="en-US" sz="1400" b="1" i="0" u="none" strike="noStrike" dirty="0" smtClean="0">
                          <a:solidFill>
                            <a:srgbClr val="000000"/>
                          </a:solidFill>
                          <a:effectLst/>
                          <a:latin typeface="Calibri" charset="0"/>
                        </a:rPr>
                        <a:t>1</a:t>
                      </a:r>
                      <a:endParaRPr lang="en-US" sz="1400" b="1" i="0" u="none" strike="noStrike" dirty="0">
                        <a:solidFill>
                          <a:srgbClr val="000000"/>
                        </a:solidFill>
                        <a:effectLst/>
                        <a:latin typeface="Calibri" charset="0"/>
                      </a:endParaRP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tcPr>
                </a:tc>
              </a:tr>
            </a:tbl>
          </a:graphicData>
        </a:graphic>
      </p:graphicFrame>
      <mc:AlternateContent xmlns:mc="http://schemas.openxmlformats.org/markup-compatibility/2006" xmlns:a14="http://schemas.microsoft.com/office/drawing/2010/main">
        <mc:Choice Requires="a14">
          <p:sp>
            <p:nvSpPr>
              <p:cNvPr id="6" name="TextBox 5"/>
              <p:cNvSpPr txBox="1"/>
              <p:nvPr/>
            </p:nvSpPr>
            <p:spPr>
              <a:xfrm>
                <a:off x="887506" y="2232212"/>
                <a:ext cx="10824882" cy="2800382"/>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p>
                        <m:sSupPr>
                          <m:ctrlPr>
                            <a:rPr lang="en-US" i="1" smtClean="0">
                              <a:latin typeface="Cambria Math" charset="0"/>
                              <a:ea typeface="Cambria Math" charset="0"/>
                              <a:cs typeface="Cambria Math" charset="0"/>
                            </a:rPr>
                          </m:ctrlPr>
                        </m:sSupPr>
                        <m:e>
                          <m:r>
                            <a:rPr lang="en-US" i="1">
                              <a:latin typeface="Cambria Math" charset="0"/>
                              <a:ea typeface="Cambria Math" charset="0"/>
                              <a:cs typeface="Cambria Math" charset="0"/>
                            </a:rPr>
                            <m:t>𝜒</m:t>
                          </m:r>
                        </m:e>
                        <m:sup>
                          <m:r>
                            <a:rPr lang="en-US" i="1">
                              <a:latin typeface="Cambria Math" charset="0"/>
                              <a:ea typeface="Cambria Math" charset="0"/>
                              <a:cs typeface="Cambria Math" charset="0"/>
                            </a:rPr>
                            <m:t>2</m:t>
                          </m:r>
                        </m:sup>
                      </m:sSup>
                      <m:r>
                        <a:rPr lang="en-US" i="1">
                          <a:latin typeface="Cambria Math" charset="0"/>
                          <a:ea typeface="Cambria Math" charset="0"/>
                          <a:cs typeface="Cambria Math" charset="0"/>
                        </a:rPr>
                        <m:t>= </m:t>
                      </m:r>
                      <m:nary>
                        <m:naryPr>
                          <m:chr m:val="∑"/>
                          <m:supHide m:val="on"/>
                          <m:ctrlPr>
                            <a:rPr lang="en-US" i="1">
                              <a:latin typeface="Cambria Math" charset="0"/>
                              <a:ea typeface="Cambria Math" charset="0"/>
                              <a:cs typeface="Cambria Math" charset="0"/>
                            </a:rPr>
                          </m:ctrlPr>
                        </m:naryPr>
                        <m:sub>
                          <m:r>
                            <m:rPr>
                              <m:brk m:alnAt="7"/>
                            </m:rPr>
                            <a:rPr lang="en-US" i="1">
                              <a:latin typeface="Cambria Math" charset="0"/>
                              <a:ea typeface="Cambria Math" charset="0"/>
                              <a:cs typeface="Cambria Math" charset="0"/>
                            </a:rPr>
                            <m:t>𝑖</m:t>
                          </m:r>
                        </m:sub>
                        <m:sup/>
                        <m:e>
                          <m:f>
                            <m:fPr>
                              <m:ctrlPr>
                                <a:rPr lang="mr-IN" i="1">
                                  <a:latin typeface="Cambria Math" charset="0"/>
                                  <a:ea typeface="Cambria Math" charset="0"/>
                                  <a:cs typeface="Cambria Math" charset="0"/>
                                </a:rPr>
                              </m:ctrlPr>
                            </m:fPr>
                            <m:num>
                              <m:sSup>
                                <m:sSupPr>
                                  <m:ctrlPr>
                                    <a:rPr lang="mr-IN" i="1">
                                      <a:latin typeface="Cambria Math" charset="0"/>
                                      <a:ea typeface="Cambria Math" charset="0"/>
                                      <a:cs typeface="Cambria Math" charset="0"/>
                                    </a:rPr>
                                  </m:ctrlPr>
                                </m:sSupPr>
                                <m:e>
                                  <m:d>
                                    <m:dPr>
                                      <m:ctrlPr>
                                        <a:rPr lang="mr-IN" i="1">
                                          <a:latin typeface="Cambria Math" charset="0"/>
                                          <a:ea typeface="Cambria Math" charset="0"/>
                                          <a:cs typeface="Cambria Math" charset="0"/>
                                        </a:rPr>
                                      </m:ctrlPr>
                                    </m:dPr>
                                    <m:e>
                                      <m:sSub>
                                        <m:sSubPr>
                                          <m:ctrlPr>
                                            <a:rPr lang="en-US" i="1">
                                              <a:latin typeface="Cambria Math" charset="0"/>
                                              <a:ea typeface="Cambria Math" charset="0"/>
                                              <a:cs typeface="Cambria Math" charset="0"/>
                                            </a:rPr>
                                          </m:ctrlPr>
                                        </m:sSubPr>
                                        <m:e>
                                          <m:r>
                                            <a:rPr lang="en-US" i="1">
                                              <a:latin typeface="Cambria Math" charset="0"/>
                                              <a:ea typeface="Cambria Math" charset="0"/>
                                              <a:cs typeface="Cambria Math" charset="0"/>
                                            </a:rPr>
                                            <m:t># </m:t>
                                          </m:r>
                                          <m:r>
                                            <a:rPr lang="en-US" i="1">
                                              <a:latin typeface="Cambria Math" charset="0"/>
                                              <a:ea typeface="Cambria Math" charset="0"/>
                                              <a:cs typeface="Cambria Math" charset="0"/>
                                            </a:rPr>
                                            <m:t>𝑜𝑏𝑠𝑒𝑟𝑣𝑒𝑑</m:t>
                                          </m:r>
                                        </m:e>
                                        <m:sub>
                                          <m:r>
                                            <a:rPr lang="en-US" i="1">
                                              <a:latin typeface="Cambria Math" charset="0"/>
                                              <a:ea typeface="Cambria Math" charset="0"/>
                                              <a:cs typeface="Cambria Math" charset="0"/>
                                            </a:rPr>
                                            <m:t>𝑖</m:t>
                                          </m:r>
                                        </m:sub>
                                      </m:sSub>
                                      <m:r>
                                        <a:rPr lang="en-US" i="1">
                                          <a:latin typeface="Cambria Math" charset="0"/>
                                          <a:ea typeface="Cambria Math" charset="0"/>
                                          <a:cs typeface="Cambria Math" charset="0"/>
                                        </a:rPr>
                                        <m:t>−</m:t>
                                      </m:r>
                                      <m:sSub>
                                        <m:sSubPr>
                                          <m:ctrlPr>
                                            <a:rPr lang="en-US" i="1">
                                              <a:latin typeface="Cambria Math" charset="0"/>
                                              <a:ea typeface="Cambria Math" charset="0"/>
                                              <a:cs typeface="Cambria Math" charset="0"/>
                                            </a:rPr>
                                          </m:ctrlPr>
                                        </m:sSubPr>
                                        <m:e>
                                          <m:r>
                                            <a:rPr lang="en-US" i="1">
                                              <a:latin typeface="Cambria Math" charset="0"/>
                                              <a:ea typeface="Cambria Math" charset="0"/>
                                              <a:cs typeface="Cambria Math" charset="0"/>
                                            </a:rPr>
                                            <m:t># </m:t>
                                          </m:r>
                                          <m:r>
                                            <a:rPr lang="en-US" i="1">
                                              <a:latin typeface="Cambria Math" charset="0"/>
                                              <a:ea typeface="Cambria Math" charset="0"/>
                                              <a:cs typeface="Cambria Math" charset="0"/>
                                            </a:rPr>
                                            <m:t>𝑒𝑥𝑝𝑒𝑐𝑡𝑒𝑑</m:t>
                                          </m:r>
                                        </m:e>
                                        <m:sub>
                                          <m:r>
                                            <a:rPr lang="en-US" i="1">
                                              <a:latin typeface="Cambria Math" charset="0"/>
                                              <a:ea typeface="Cambria Math" charset="0"/>
                                              <a:cs typeface="Cambria Math" charset="0"/>
                                            </a:rPr>
                                            <m:t>𝑖</m:t>
                                          </m:r>
                                        </m:sub>
                                      </m:sSub>
                                    </m:e>
                                  </m:d>
                                </m:e>
                                <m:sup>
                                  <m:r>
                                    <a:rPr lang="en-US" i="1">
                                      <a:latin typeface="Cambria Math" charset="0"/>
                                      <a:ea typeface="Cambria Math" charset="0"/>
                                      <a:cs typeface="Cambria Math" charset="0"/>
                                    </a:rPr>
                                    <m:t>2</m:t>
                                  </m:r>
                                </m:sup>
                              </m:sSup>
                            </m:num>
                            <m:den>
                              <m:sSub>
                                <m:sSubPr>
                                  <m:ctrlPr>
                                    <a:rPr lang="en-US" i="1">
                                      <a:latin typeface="Cambria Math" charset="0"/>
                                      <a:ea typeface="Cambria Math" charset="0"/>
                                      <a:cs typeface="Cambria Math" charset="0"/>
                                    </a:rPr>
                                  </m:ctrlPr>
                                </m:sSubPr>
                                <m:e>
                                  <m:r>
                                    <a:rPr lang="en-US" i="1">
                                      <a:latin typeface="Cambria Math" charset="0"/>
                                      <a:ea typeface="Cambria Math" charset="0"/>
                                      <a:cs typeface="Cambria Math" charset="0"/>
                                    </a:rPr>
                                    <m:t># </m:t>
                                  </m:r>
                                  <m:r>
                                    <a:rPr lang="en-US" i="1">
                                      <a:latin typeface="Cambria Math" charset="0"/>
                                      <a:ea typeface="Cambria Math" charset="0"/>
                                      <a:cs typeface="Cambria Math" charset="0"/>
                                    </a:rPr>
                                    <m:t>𝑒𝑥𝑝𝑒𝑐𝑡𝑒𝑑</m:t>
                                  </m:r>
                                </m:e>
                                <m:sub>
                                  <m:r>
                                    <a:rPr lang="en-US" i="1">
                                      <a:latin typeface="Cambria Math" charset="0"/>
                                      <a:ea typeface="Cambria Math" charset="0"/>
                                      <a:cs typeface="Cambria Math" charset="0"/>
                                    </a:rPr>
                                    <m:t>𝑖</m:t>
                                  </m:r>
                                </m:sub>
                              </m:sSub>
                            </m:den>
                          </m:f>
                        </m:e>
                      </m:nary>
                    </m:oMath>
                  </m:oMathPara>
                </a14:m>
                <a:endParaRPr lang="en-US" dirty="0">
                  <a:latin typeface="Cambria Math" charset="0"/>
                  <a:ea typeface="Cambria Math" charset="0"/>
                  <a:cs typeface="Cambria Math" charset="0"/>
                </a:endParaRPr>
              </a:p>
              <a:p>
                <a14:m>
                  <m:oMath xmlns:m="http://schemas.openxmlformats.org/officeDocument/2006/math">
                    <m:r>
                      <a:rPr lang="en-US" sz="2000" i="1">
                        <a:latin typeface="Cambria Math" charset="0"/>
                        <a:ea typeface="Cambria Math" charset="0"/>
                        <a:cs typeface="Cambria Math" charset="0"/>
                      </a:rPr>
                      <m:t>= </m:t>
                    </m:r>
                    <m:f>
                      <m:fPr>
                        <m:ctrlPr>
                          <a:rPr lang="mr-IN" sz="2000" i="1">
                            <a:latin typeface="Cambria Math" charset="0"/>
                            <a:ea typeface="Cambria Math" charset="0"/>
                            <a:cs typeface="Cambria Math" charset="0"/>
                          </a:rPr>
                        </m:ctrlPr>
                      </m:fPr>
                      <m:num>
                        <m:sSup>
                          <m:sSupPr>
                            <m:ctrlPr>
                              <a:rPr lang="en-US" sz="2000" i="1">
                                <a:latin typeface="Cambria Math" charset="0"/>
                                <a:ea typeface="Cambria Math" charset="0"/>
                                <a:cs typeface="Cambria Math" charset="0"/>
                              </a:rPr>
                            </m:ctrlPr>
                          </m:sSupPr>
                          <m:e>
                            <m:r>
                              <a:rPr lang="en-US" sz="2000" i="1">
                                <a:latin typeface="Cambria Math" charset="0"/>
                                <a:ea typeface="Cambria Math" charset="0"/>
                                <a:cs typeface="Cambria Math" charset="0"/>
                              </a:rPr>
                              <m:t>(33−49.863</m:t>
                            </m:r>
                            <m:r>
                              <m:rPr>
                                <m:nor/>
                              </m:rPr>
                              <a:rPr lang="en-US" sz="2000">
                                <a:latin typeface="Cambria Math" charset="0"/>
                                <a:ea typeface="Cambria Math" charset="0"/>
                                <a:cs typeface="Cambria Math" charset="0"/>
                              </a:rPr>
                              <m:t>)</m:t>
                            </m:r>
                          </m:e>
                          <m:sup>
                            <m:r>
                              <a:rPr lang="en-US" sz="2000" i="1">
                                <a:latin typeface="Cambria Math" charset="0"/>
                                <a:ea typeface="Cambria Math" charset="0"/>
                                <a:cs typeface="Cambria Math" charset="0"/>
                              </a:rPr>
                              <m:t>2</m:t>
                            </m:r>
                          </m:sup>
                        </m:sSup>
                      </m:num>
                      <m:den>
                        <m:r>
                          <a:rPr lang="en-US" sz="2000" i="1">
                            <a:latin typeface="Cambria Math" charset="0"/>
                            <a:ea typeface="Cambria Math" charset="0"/>
                            <a:cs typeface="Cambria Math" charset="0"/>
                          </a:rPr>
                          <m:t>49.863</m:t>
                        </m:r>
                      </m:den>
                    </m:f>
                  </m:oMath>
                </a14:m>
                <a:r>
                  <a:rPr lang="nb-NO" sz="2000" dirty="0">
                    <a:latin typeface="Cambria Math" charset="0"/>
                    <a:ea typeface="Cambria Math" charset="0"/>
                    <a:cs typeface="Cambria Math" charset="0"/>
                  </a:rPr>
                  <a:t> </a:t>
                </a:r>
                <a:r>
                  <a:rPr lang="nb-NO" sz="2000" dirty="0" smtClean="0">
                    <a:latin typeface="Cambria Math" charset="0"/>
                    <a:ea typeface="Cambria Math" charset="0"/>
                    <a:cs typeface="Cambria Math" charset="0"/>
                  </a:rPr>
                  <a:t>+ </a:t>
                </a:r>
                <a14:m>
                  <m:oMath xmlns:m="http://schemas.openxmlformats.org/officeDocument/2006/math">
                    <m:f>
                      <m:fPr>
                        <m:ctrlPr>
                          <a:rPr lang="mr-IN" sz="2000" i="1">
                            <a:latin typeface="Cambria Math" charset="0"/>
                            <a:ea typeface="Cambria Math" charset="0"/>
                            <a:cs typeface="Cambria Math" charset="0"/>
                          </a:rPr>
                        </m:ctrlPr>
                      </m:fPr>
                      <m:num>
                        <m:sSup>
                          <m:sSupPr>
                            <m:ctrlPr>
                              <a:rPr lang="en-US" sz="2000" i="1">
                                <a:latin typeface="Cambria Math" charset="0"/>
                                <a:ea typeface="Cambria Math" charset="0"/>
                                <a:cs typeface="Cambria Math" charset="0"/>
                              </a:rPr>
                            </m:ctrlPr>
                          </m:sSupPr>
                          <m:e>
                            <m:r>
                              <a:rPr lang="en-US" sz="2000" i="1">
                                <a:latin typeface="Cambria Math" charset="0"/>
                                <a:ea typeface="Cambria Math" charset="0"/>
                                <a:cs typeface="Cambria Math" charset="0"/>
                              </a:rPr>
                              <m:t>(</m:t>
                            </m:r>
                            <m:r>
                              <a:rPr lang="en-US" sz="2000" b="0" i="1" smtClean="0">
                                <a:latin typeface="Cambria Math" charset="0"/>
                                <a:ea typeface="Cambria Math" charset="0"/>
                                <a:cs typeface="Cambria Math" charset="0"/>
                              </a:rPr>
                              <m:t>41</m:t>
                            </m:r>
                            <m:r>
                              <a:rPr lang="en-US" sz="2000" i="1">
                                <a:latin typeface="Cambria Math" charset="0"/>
                                <a:ea typeface="Cambria Math" charset="0"/>
                                <a:cs typeface="Cambria Math" charset="0"/>
                              </a:rPr>
                              <m:t>−49.863</m:t>
                            </m:r>
                            <m:r>
                              <m:rPr>
                                <m:nor/>
                              </m:rPr>
                              <a:rPr lang="en-US" sz="2000">
                                <a:latin typeface="Cambria Math" charset="0"/>
                                <a:ea typeface="Cambria Math" charset="0"/>
                                <a:cs typeface="Cambria Math" charset="0"/>
                              </a:rPr>
                              <m:t>)</m:t>
                            </m:r>
                          </m:e>
                          <m:sup>
                            <m:r>
                              <a:rPr lang="en-US" sz="2000" i="1">
                                <a:latin typeface="Cambria Math" charset="0"/>
                                <a:ea typeface="Cambria Math" charset="0"/>
                                <a:cs typeface="Cambria Math" charset="0"/>
                              </a:rPr>
                              <m:t>2</m:t>
                            </m:r>
                          </m:sup>
                        </m:sSup>
                      </m:num>
                      <m:den>
                        <m:r>
                          <a:rPr lang="en-US" sz="2000" i="1">
                            <a:latin typeface="Cambria Math" charset="0"/>
                            <a:ea typeface="Cambria Math" charset="0"/>
                            <a:cs typeface="Cambria Math" charset="0"/>
                          </a:rPr>
                          <m:t>49.863</m:t>
                        </m:r>
                      </m:den>
                    </m:f>
                  </m:oMath>
                </a14:m>
                <a:r>
                  <a:rPr lang="nb-NO" sz="2000" dirty="0" smtClean="0">
                    <a:latin typeface="Cambria Math" charset="0"/>
                    <a:ea typeface="Cambria Math" charset="0"/>
                    <a:cs typeface="Cambria Math" charset="0"/>
                  </a:rPr>
                  <a:t> + </a:t>
                </a:r>
                <a14:m>
                  <m:oMath xmlns:m="http://schemas.openxmlformats.org/officeDocument/2006/math">
                    <m:f>
                      <m:fPr>
                        <m:ctrlPr>
                          <a:rPr lang="mr-IN" sz="2000" i="1">
                            <a:latin typeface="Cambria Math" charset="0"/>
                            <a:ea typeface="Cambria Math" charset="0"/>
                            <a:cs typeface="Cambria Math" charset="0"/>
                          </a:rPr>
                        </m:ctrlPr>
                      </m:fPr>
                      <m:num>
                        <m:sSup>
                          <m:sSupPr>
                            <m:ctrlPr>
                              <a:rPr lang="en-US" sz="2000" i="1">
                                <a:latin typeface="Cambria Math" charset="0"/>
                                <a:ea typeface="Cambria Math" charset="0"/>
                                <a:cs typeface="Cambria Math" charset="0"/>
                              </a:rPr>
                            </m:ctrlPr>
                          </m:sSupPr>
                          <m:e>
                            <m:r>
                              <a:rPr lang="en-US" sz="2000" i="1">
                                <a:latin typeface="Cambria Math" charset="0"/>
                                <a:ea typeface="Cambria Math" charset="0"/>
                                <a:cs typeface="Cambria Math" charset="0"/>
                              </a:rPr>
                              <m:t>(</m:t>
                            </m:r>
                            <m:r>
                              <a:rPr lang="en-US" sz="2000" b="0" i="1" smtClean="0">
                                <a:latin typeface="Cambria Math" charset="0"/>
                                <a:ea typeface="Cambria Math" charset="0"/>
                                <a:cs typeface="Cambria Math" charset="0"/>
                              </a:rPr>
                              <m:t>63</m:t>
                            </m:r>
                            <m:r>
                              <a:rPr lang="en-US" sz="2000" i="1">
                                <a:latin typeface="Cambria Math" charset="0"/>
                                <a:ea typeface="Cambria Math" charset="0"/>
                                <a:cs typeface="Cambria Math" charset="0"/>
                              </a:rPr>
                              <m:t>−49.863</m:t>
                            </m:r>
                            <m:r>
                              <m:rPr>
                                <m:nor/>
                              </m:rPr>
                              <a:rPr lang="en-US" sz="2000">
                                <a:latin typeface="Cambria Math" charset="0"/>
                                <a:ea typeface="Cambria Math" charset="0"/>
                                <a:cs typeface="Cambria Math" charset="0"/>
                              </a:rPr>
                              <m:t>)</m:t>
                            </m:r>
                          </m:e>
                          <m:sup>
                            <m:r>
                              <a:rPr lang="en-US" sz="2000" i="1">
                                <a:latin typeface="Cambria Math" charset="0"/>
                                <a:ea typeface="Cambria Math" charset="0"/>
                                <a:cs typeface="Cambria Math" charset="0"/>
                              </a:rPr>
                              <m:t>2</m:t>
                            </m:r>
                          </m:sup>
                        </m:sSup>
                      </m:num>
                      <m:den>
                        <m:r>
                          <a:rPr lang="en-US" sz="2000" i="1">
                            <a:latin typeface="Cambria Math" charset="0"/>
                            <a:ea typeface="Cambria Math" charset="0"/>
                            <a:cs typeface="Cambria Math" charset="0"/>
                          </a:rPr>
                          <m:t>49.863</m:t>
                        </m:r>
                      </m:den>
                    </m:f>
                  </m:oMath>
                </a14:m>
                <a:r>
                  <a:rPr lang="nb-NO" sz="2000" dirty="0" smtClean="0">
                    <a:latin typeface="Cambria Math" charset="0"/>
                    <a:ea typeface="Cambria Math" charset="0"/>
                    <a:cs typeface="Cambria Math" charset="0"/>
                  </a:rPr>
                  <a:t> + </a:t>
                </a:r>
                <a14:m>
                  <m:oMath xmlns:m="http://schemas.openxmlformats.org/officeDocument/2006/math">
                    <m:f>
                      <m:fPr>
                        <m:ctrlPr>
                          <a:rPr lang="mr-IN" sz="2000" i="1">
                            <a:latin typeface="Cambria Math" charset="0"/>
                            <a:ea typeface="Cambria Math" charset="0"/>
                            <a:cs typeface="Cambria Math" charset="0"/>
                          </a:rPr>
                        </m:ctrlPr>
                      </m:fPr>
                      <m:num>
                        <m:sSup>
                          <m:sSupPr>
                            <m:ctrlPr>
                              <a:rPr lang="en-US" sz="2000" i="1">
                                <a:latin typeface="Cambria Math" charset="0"/>
                                <a:ea typeface="Cambria Math" charset="0"/>
                                <a:cs typeface="Cambria Math" charset="0"/>
                              </a:rPr>
                            </m:ctrlPr>
                          </m:sSupPr>
                          <m:e>
                            <m:r>
                              <a:rPr lang="en-US" sz="2000" i="1">
                                <a:latin typeface="Cambria Math" charset="0"/>
                                <a:ea typeface="Cambria Math" charset="0"/>
                                <a:cs typeface="Cambria Math" charset="0"/>
                              </a:rPr>
                              <m:t>(</m:t>
                            </m:r>
                            <m:r>
                              <a:rPr lang="en-US" sz="2000" b="0" i="1" smtClean="0">
                                <a:latin typeface="Cambria Math" charset="0"/>
                                <a:ea typeface="Cambria Math" charset="0"/>
                                <a:cs typeface="Cambria Math" charset="0"/>
                              </a:rPr>
                              <m:t>63</m:t>
                            </m:r>
                            <m:r>
                              <a:rPr lang="en-US" sz="2000" i="1">
                                <a:latin typeface="Cambria Math" charset="0"/>
                                <a:ea typeface="Cambria Math" charset="0"/>
                                <a:cs typeface="Cambria Math" charset="0"/>
                              </a:rPr>
                              <m:t>−49.863</m:t>
                            </m:r>
                            <m:r>
                              <m:rPr>
                                <m:nor/>
                              </m:rPr>
                              <a:rPr lang="en-US" sz="2000">
                                <a:latin typeface="Cambria Math" charset="0"/>
                                <a:ea typeface="Cambria Math" charset="0"/>
                                <a:cs typeface="Cambria Math" charset="0"/>
                              </a:rPr>
                              <m:t>)</m:t>
                            </m:r>
                          </m:e>
                          <m:sup>
                            <m:r>
                              <a:rPr lang="en-US" sz="2000" i="1">
                                <a:latin typeface="Cambria Math" charset="0"/>
                                <a:ea typeface="Cambria Math" charset="0"/>
                                <a:cs typeface="Cambria Math" charset="0"/>
                              </a:rPr>
                              <m:t>2</m:t>
                            </m:r>
                          </m:sup>
                        </m:sSup>
                      </m:num>
                      <m:den>
                        <m:r>
                          <a:rPr lang="en-US" sz="2000" i="1">
                            <a:latin typeface="Cambria Math" charset="0"/>
                            <a:ea typeface="Cambria Math" charset="0"/>
                            <a:cs typeface="Cambria Math" charset="0"/>
                          </a:rPr>
                          <m:t>49.863</m:t>
                        </m:r>
                      </m:den>
                    </m:f>
                  </m:oMath>
                </a14:m>
                <a:r>
                  <a:rPr lang="nb-NO" sz="2000" dirty="0" smtClean="0">
                    <a:latin typeface="Cambria Math" charset="0"/>
                    <a:ea typeface="Cambria Math" charset="0"/>
                    <a:cs typeface="Cambria Math" charset="0"/>
                  </a:rPr>
                  <a:t> + </a:t>
                </a:r>
                <a14:m>
                  <m:oMath xmlns:m="http://schemas.openxmlformats.org/officeDocument/2006/math">
                    <m:f>
                      <m:fPr>
                        <m:ctrlPr>
                          <a:rPr lang="mr-IN" sz="2000" i="1">
                            <a:latin typeface="Cambria Math" charset="0"/>
                            <a:ea typeface="Cambria Math" charset="0"/>
                            <a:cs typeface="Cambria Math" charset="0"/>
                          </a:rPr>
                        </m:ctrlPr>
                      </m:fPr>
                      <m:num>
                        <m:sSup>
                          <m:sSupPr>
                            <m:ctrlPr>
                              <a:rPr lang="en-US" sz="2000" i="1">
                                <a:latin typeface="Cambria Math" charset="0"/>
                                <a:ea typeface="Cambria Math" charset="0"/>
                                <a:cs typeface="Cambria Math" charset="0"/>
                              </a:rPr>
                            </m:ctrlPr>
                          </m:sSupPr>
                          <m:e>
                            <m:r>
                              <a:rPr lang="en-US" sz="2000" i="1">
                                <a:latin typeface="Cambria Math" charset="0"/>
                                <a:ea typeface="Cambria Math" charset="0"/>
                                <a:cs typeface="Cambria Math" charset="0"/>
                              </a:rPr>
                              <m:t>(</m:t>
                            </m:r>
                            <m:r>
                              <a:rPr lang="en-US" sz="2000" b="0" i="1" smtClean="0">
                                <a:latin typeface="Cambria Math" charset="0"/>
                                <a:ea typeface="Cambria Math" charset="0"/>
                                <a:cs typeface="Cambria Math" charset="0"/>
                              </a:rPr>
                              <m:t>47</m:t>
                            </m:r>
                            <m:r>
                              <a:rPr lang="en-US" sz="2000" i="1">
                                <a:latin typeface="Cambria Math" charset="0"/>
                                <a:ea typeface="Cambria Math" charset="0"/>
                                <a:cs typeface="Cambria Math" charset="0"/>
                              </a:rPr>
                              <m:t>−49.863</m:t>
                            </m:r>
                            <m:r>
                              <m:rPr>
                                <m:nor/>
                              </m:rPr>
                              <a:rPr lang="en-US" sz="2000">
                                <a:latin typeface="Cambria Math" charset="0"/>
                                <a:ea typeface="Cambria Math" charset="0"/>
                                <a:cs typeface="Cambria Math" charset="0"/>
                              </a:rPr>
                              <m:t>)</m:t>
                            </m:r>
                          </m:e>
                          <m:sup>
                            <m:r>
                              <a:rPr lang="en-US" sz="2000" i="1">
                                <a:latin typeface="Cambria Math" charset="0"/>
                                <a:ea typeface="Cambria Math" charset="0"/>
                                <a:cs typeface="Cambria Math" charset="0"/>
                              </a:rPr>
                              <m:t>2</m:t>
                            </m:r>
                          </m:sup>
                        </m:sSup>
                      </m:num>
                      <m:den>
                        <m:r>
                          <a:rPr lang="en-US" sz="2000" i="1">
                            <a:latin typeface="Cambria Math" charset="0"/>
                            <a:ea typeface="Cambria Math" charset="0"/>
                            <a:cs typeface="Cambria Math" charset="0"/>
                          </a:rPr>
                          <m:t>49.863</m:t>
                        </m:r>
                      </m:den>
                    </m:f>
                  </m:oMath>
                </a14:m>
                <a:r>
                  <a:rPr lang="nb-NO" sz="2000" dirty="0" smtClean="0">
                    <a:latin typeface="Cambria Math" charset="0"/>
                    <a:ea typeface="Cambria Math" charset="0"/>
                    <a:cs typeface="Cambria Math" charset="0"/>
                  </a:rPr>
                  <a:t> +</a:t>
                </a:r>
                <a:r>
                  <a:rPr lang="mr-IN" sz="2000" dirty="0">
                    <a:ea typeface="Cambria Math" charset="0"/>
                    <a:cs typeface="Cambria Math" charset="0"/>
                  </a:rPr>
                  <a:t> </a:t>
                </a:r>
                <a14:m>
                  <m:oMath xmlns:m="http://schemas.openxmlformats.org/officeDocument/2006/math">
                    <m:f>
                      <m:fPr>
                        <m:ctrlPr>
                          <a:rPr lang="mr-IN" sz="2000" i="1">
                            <a:latin typeface="Cambria Math" charset="0"/>
                            <a:ea typeface="Cambria Math" charset="0"/>
                            <a:cs typeface="Cambria Math" charset="0"/>
                          </a:rPr>
                        </m:ctrlPr>
                      </m:fPr>
                      <m:num>
                        <m:sSup>
                          <m:sSupPr>
                            <m:ctrlPr>
                              <a:rPr lang="en-US" sz="2000" i="1">
                                <a:latin typeface="Cambria Math" charset="0"/>
                                <a:ea typeface="Cambria Math" charset="0"/>
                                <a:cs typeface="Cambria Math" charset="0"/>
                              </a:rPr>
                            </m:ctrlPr>
                          </m:sSupPr>
                          <m:e>
                            <m:r>
                              <a:rPr lang="en-US" sz="2000" i="1">
                                <a:latin typeface="Cambria Math" charset="0"/>
                                <a:ea typeface="Cambria Math" charset="0"/>
                                <a:cs typeface="Cambria Math" charset="0"/>
                              </a:rPr>
                              <m:t>(</m:t>
                            </m:r>
                            <m:r>
                              <a:rPr lang="en-US" sz="2000" b="0" i="1" smtClean="0">
                                <a:latin typeface="Cambria Math" charset="0"/>
                                <a:ea typeface="Cambria Math" charset="0"/>
                                <a:cs typeface="Cambria Math" charset="0"/>
                              </a:rPr>
                              <m:t>56</m:t>
                            </m:r>
                            <m:r>
                              <a:rPr lang="en-US" sz="2000" i="1">
                                <a:latin typeface="Cambria Math" charset="0"/>
                                <a:ea typeface="Cambria Math" charset="0"/>
                                <a:cs typeface="Cambria Math" charset="0"/>
                              </a:rPr>
                              <m:t>−</m:t>
                            </m:r>
                            <m:r>
                              <a:rPr lang="en-US" sz="2000" b="0" i="1" smtClean="0">
                                <a:latin typeface="Cambria Math" charset="0"/>
                                <a:ea typeface="Cambria Math" charset="0"/>
                                <a:cs typeface="Cambria Math" charset="0"/>
                              </a:rPr>
                              <m:t>50.822</m:t>
                            </m:r>
                            <m:r>
                              <m:rPr>
                                <m:nor/>
                              </m:rPr>
                              <a:rPr lang="en-US" sz="2000">
                                <a:latin typeface="Cambria Math" charset="0"/>
                                <a:ea typeface="Cambria Math" charset="0"/>
                                <a:cs typeface="Cambria Math" charset="0"/>
                              </a:rPr>
                              <m:t>)</m:t>
                            </m:r>
                          </m:e>
                          <m:sup>
                            <m:r>
                              <a:rPr lang="en-US" sz="2000" i="1">
                                <a:latin typeface="Cambria Math" charset="0"/>
                                <a:ea typeface="Cambria Math" charset="0"/>
                                <a:cs typeface="Cambria Math" charset="0"/>
                              </a:rPr>
                              <m:t>2</m:t>
                            </m:r>
                          </m:sup>
                        </m:sSup>
                      </m:num>
                      <m:den>
                        <m:r>
                          <a:rPr lang="en-US" sz="2000" i="1">
                            <a:latin typeface="Cambria Math" charset="0"/>
                            <a:ea typeface="Cambria Math" charset="0"/>
                            <a:cs typeface="Cambria Math" charset="0"/>
                          </a:rPr>
                          <m:t>50.822</m:t>
                        </m:r>
                      </m:den>
                    </m:f>
                  </m:oMath>
                </a14:m>
                <a:r>
                  <a:rPr lang="nb-NO" sz="2000" dirty="0" smtClean="0">
                    <a:latin typeface="Cambria Math" charset="0"/>
                    <a:ea typeface="Cambria Math" charset="0"/>
                    <a:cs typeface="Cambria Math" charset="0"/>
                  </a:rPr>
                  <a:t> + </a:t>
                </a:r>
                <a14:m>
                  <m:oMath xmlns:m="http://schemas.openxmlformats.org/officeDocument/2006/math">
                    <m:f>
                      <m:fPr>
                        <m:ctrlPr>
                          <a:rPr lang="mr-IN" sz="2000" i="1">
                            <a:latin typeface="Cambria Math" charset="0"/>
                            <a:ea typeface="Cambria Math" charset="0"/>
                            <a:cs typeface="Cambria Math" charset="0"/>
                          </a:rPr>
                        </m:ctrlPr>
                      </m:fPr>
                      <m:num>
                        <m:sSup>
                          <m:sSupPr>
                            <m:ctrlPr>
                              <a:rPr lang="en-US" sz="2000" i="1">
                                <a:latin typeface="Cambria Math" charset="0"/>
                                <a:ea typeface="Cambria Math" charset="0"/>
                                <a:cs typeface="Cambria Math" charset="0"/>
                              </a:rPr>
                            </m:ctrlPr>
                          </m:sSupPr>
                          <m:e>
                            <m:r>
                              <a:rPr lang="en-US" sz="2000" i="1">
                                <a:latin typeface="Cambria Math" charset="0"/>
                                <a:ea typeface="Cambria Math" charset="0"/>
                                <a:cs typeface="Cambria Math" charset="0"/>
                              </a:rPr>
                              <m:t>(47−49.863</m:t>
                            </m:r>
                            <m:r>
                              <m:rPr>
                                <m:nor/>
                              </m:rPr>
                              <a:rPr lang="en-US" sz="2000">
                                <a:latin typeface="Cambria Math" charset="0"/>
                                <a:ea typeface="Cambria Math" charset="0"/>
                                <a:cs typeface="Cambria Math" charset="0"/>
                              </a:rPr>
                              <m:t>)</m:t>
                            </m:r>
                          </m:e>
                          <m:sup>
                            <m:r>
                              <a:rPr lang="en-US" sz="2000" i="1">
                                <a:latin typeface="Cambria Math" charset="0"/>
                                <a:ea typeface="Cambria Math" charset="0"/>
                                <a:cs typeface="Cambria Math" charset="0"/>
                              </a:rPr>
                              <m:t>2</m:t>
                            </m:r>
                          </m:sup>
                        </m:sSup>
                      </m:num>
                      <m:den>
                        <m:r>
                          <a:rPr lang="en-US" sz="2000" i="1">
                            <a:latin typeface="Cambria Math" charset="0"/>
                            <a:ea typeface="Cambria Math" charset="0"/>
                            <a:cs typeface="Cambria Math" charset="0"/>
                          </a:rPr>
                          <m:t>49.863</m:t>
                        </m:r>
                      </m:den>
                    </m:f>
                  </m:oMath>
                </a14:m>
                <a:r>
                  <a:rPr lang="nb-NO" sz="2000" dirty="0">
                    <a:latin typeface="Cambria Math" charset="0"/>
                    <a:ea typeface="Cambria Math" charset="0"/>
                    <a:cs typeface="Cambria Math" charset="0"/>
                  </a:rPr>
                  <a:t> </a:t>
                </a:r>
                <a:r>
                  <a:rPr lang="en-US" sz="2000" dirty="0" smtClean="0">
                    <a:latin typeface="Cambria Math" charset="0"/>
                    <a:ea typeface="Cambria Math" charset="0"/>
                    <a:cs typeface="Cambria Math" charset="0"/>
                  </a:rPr>
                  <a:t> </a:t>
                </a:r>
              </a:p>
              <a:p>
                <a:endParaRPr lang="en-US" sz="2000" b="1" dirty="0">
                  <a:solidFill>
                    <a:srgbClr val="C00000"/>
                  </a:solidFill>
                  <a:latin typeface="Cambria Math" charset="0"/>
                  <a:ea typeface="Cambria Math" charset="0"/>
                  <a:cs typeface="Cambria Math" charset="0"/>
                </a:endParaRPr>
              </a:p>
              <a:p>
                <a:r>
                  <a:rPr lang="en-US" sz="2000" b="1" dirty="0" smtClean="0">
                    <a:solidFill>
                      <a:srgbClr val="C00000"/>
                    </a:solidFill>
                    <a:latin typeface="Cambria Math" charset="0"/>
                    <a:ea typeface="Cambria Math" charset="0"/>
                    <a:cs typeface="Cambria Math" charset="0"/>
                  </a:rPr>
                  <a:t> </a:t>
                </a:r>
                <a:r>
                  <a:rPr lang="en-US" sz="2000" b="1" dirty="0" smtClean="0">
                    <a:solidFill>
                      <a:srgbClr val="FF0000"/>
                    </a:solidFill>
                    <a:latin typeface="Cambria Math" charset="0"/>
                    <a:ea typeface="Cambria Math" charset="0"/>
                    <a:cs typeface="Cambria Math" charset="0"/>
                  </a:rPr>
                  <a:t>= 15.05</a:t>
                </a:r>
              </a:p>
              <a:p>
                <a:endParaRPr lang="en-US" sz="2000" b="1" dirty="0">
                  <a:solidFill>
                    <a:srgbClr val="C00000"/>
                  </a:solidFill>
                  <a:latin typeface="Cambria Math" charset="0"/>
                  <a:ea typeface="Cambria Math" charset="0"/>
                  <a:cs typeface="Cambria Math" charset="0"/>
                </a:endParaRPr>
              </a:p>
              <a:p>
                <a:r>
                  <a:rPr lang="nb-NO" sz="2000" b="1" dirty="0" err="1" smtClean="0">
                    <a:latin typeface="Calibri" charset="0"/>
                    <a:ea typeface="Calibri" charset="0"/>
                    <a:cs typeface="Calibri" charset="0"/>
                  </a:rPr>
                  <a:t>df</a:t>
                </a:r>
                <a:r>
                  <a:rPr lang="nb-NO" sz="2000" b="1" dirty="0" smtClean="0">
                    <a:latin typeface="Calibri" charset="0"/>
                    <a:ea typeface="Calibri" charset="0"/>
                    <a:cs typeface="Calibri" charset="0"/>
                  </a:rPr>
                  <a:t> = #</a:t>
                </a:r>
                <a:r>
                  <a:rPr lang="nb-NO" sz="2000" b="1" dirty="0" err="1" smtClean="0">
                    <a:latin typeface="Calibri" charset="0"/>
                    <a:ea typeface="Calibri" charset="0"/>
                    <a:cs typeface="Calibri" charset="0"/>
                  </a:rPr>
                  <a:t>categories</a:t>
                </a:r>
                <a:r>
                  <a:rPr lang="nb-NO" sz="2000" b="1" dirty="0" smtClean="0">
                    <a:latin typeface="Calibri" charset="0"/>
                    <a:ea typeface="Calibri" charset="0"/>
                    <a:cs typeface="Calibri" charset="0"/>
                  </a:rPr>
                  <a:t> </a:t>
                </a:r>
                <a:r>
                  <a:rPr lang="mr-IN" sz="2000" b="1" dirty="0" smtClean="0">
                    <a:latin typeface="Calibri" charset="0"/>
                    <a:ea typeface="Calibri" charset="0"/>
                    <a:cs typeface="Calibri" charset="0"/>
                  </a:rPr>
                  <a:t>–</a:t>
                </a:r>
                <a:r>
                  <a:rPr lang="nb-NO" sz="2000" b="1" dirty="0" smtClean="0">
                    <a:latin typeface="Calibri" charset="0"/>
                    <a:ea typeface="Calibri" charset="0"/>
                    <a:cs typeface="Calibri" charset="0"/>
                  </a:rPr>
                  <a:t> 1 = 7 </a:t>
                </a:r>
                <a:r>
                  <a:rPr lang="mr-IN" sz="2000" b="1" dirty="0" smtClean="0">
                    <a:latin typeface="Calibri" charset="0"/>
                    <a:ea typeface="Calibri" charset="0"/>
                    <a:cs typeface="Calibri" charset="0"/>
                  </a:rPr>
                  <a:t>–</a:t>
                </a:r>
                <a:r>
                  <a:rPr lang="nb-NO" sz="2000" b="1" dirty="0" smtClean="0">
                    <a:latin typeface="Calibri" charset="0"/>
                    <a:ea typeface="Calibri" charset="0"/>
                    <a:cs typeface="Calibri" charset="0"/>
                  </a:rPr>
                  <a:t> 1 = </a:t>
                </a:r>
                <a:r>
                  <a:rPr lang="nb-NO" sz="2000" b="1" dirty="0" smtClean="0">
                    <a:solidFill>
                      <a:srgbClr val="FF0000"/>
                    </a:solidFill>
                    <a:latin typeface="Calibri" charset="0"/>
                    <a:ea typeface="Calibri" charset="0"/>
                    <a:cs typeface="Calibri" charset="0"/>
                  </a:rPr>
                  <a:t>6</a:t>
                </a:r>
                <a:endParaRPr lang="nb-NO" sz="2000" b="1" dirty="0">
                  <a:solidFill>
                    <a:srgbClr val="FF0000"/>
                  </a:solidFill>
                  <a:latin typeface="Calibri" charset="0"/>
                  <a:ea typeface="Calibri" charset="0"/>
                  <a:cs typeface="Calibri" charset="0"/>
                </a:endParaRPr>
              </a:p>
              <a:p>
                <a:endParaRPr lang="en-US" dirty="0"/>
              </a:p>
            </p:txBody>
          </p:sp>
        </mc:Choice>
        <mc:Fallback xmlns="">
          <p:sp>
            <p:nvSpPr>
              <p:cNvPr id="6" name="TextBox 5"/>
              <p:cNvSpPr txBox="1">
                <a:spLocks noRot="1" noChangeAspect="1" noMove="1" noResize="1" noEditPoints="1" noAdjustHandles="1" noChangeArrowheads="1" noChangeShapeType="1" noTextEdit="1"/>
              </p:cNvSpPr>
              <p:nvPr/>
            </p:nvSpPr>
            <p:spPr>
              <a:xfrm>
                <a:off x="887506" y="2232212"/>
                <a:ext cx="10824882" cy="2800382"/>
              </a:xfrm>
              <a:prstGeom prst="rect">
                <a:avLst/>
              </a:prstGeom>
              <a:blipFill rotWithShape="0">
                <a:blip r:embed="rId2"/>
                <a:stretch>
                  <a:fillRect l="-620"/>
                </a:stretch>
              </a:blipFill>
            </p:spPr>
            <p:txBody>
              <a:bodyPr/>
              <a:lstStyle/>
              <a:p>
                <a:r>
                  <a:rPr lang="en-US">
                    <a:noFill/>
                  </a:rPr>
                  <a:t> </a:t>
                </a:r>
              </a:p>
            </p:txBody>
          </p:sp>
        </mc:Fallback>
      </mc:AlternateContent>
      <p:sp>
        <p:nvSpPr>
          <p:cNvPr id="7" name="Rectangle 6"/>
          <p:cNvSpPr/>
          <p:nvPr/>
        </p:nvSpPr>
        <p:spPr>
          <a:xfrm>
            <a:off x="1438835" y="4289612"/>
            <a:ext cx="1223683" cy="443753"/>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218303" y="4911893"/>
            <a:ext cx="4908177" cy="646331"/>
          </a:xfrm>
          <a:prstGeom prst="rect">
            <a:avLst/>
          </a:prstGeom>
          <a:noFill/>
        </p:spPr>
        <p:txBody>
          <a:bodyPr wrap="square" rtlCol="0">
            <a:spAutoFit/>
          </a:bodyPr>
          <a:lstStyle/>
          <a:p>
            <a:r>
              <a:rPr lang="en-US" dirty="0" smtClean="0">
                <a:solidFill>
                  <a:srgbClr val="C00000"/>
                </a:solidFill>
              </a:rPr>
              <a:t>Our categorical variable is </a:t>
            </a:r>
            <a:r>
              <a:rPr lang="en-US" b="1" dirty="0" smtClean="0">
                <a:solidFill>
                  <a:srgbClr val="C00000"/>
                </a:solidFill>
              </a:rPr>
              <a:t>Days of week</a:t>
            </a:r>
          </a:p>
          <a:p>
            <a:r>
              <a:rPr lang="en-US" dirty="0" smtClean="0">
                <a:solidFill>
                  <a:srgbClr val="C00000"/>
                </a:solidFill>
              </a:rPr>
              <a:t>It has seven </a:t>
            </a:r>
            <a:r>
              <a:rPr lang="en-US" b="1" dirty="0" smtClean="0">
                <a:solidFill>
                  <a:srgbClr val="C00000"/>
                </a:solidFill>
              </a:rPr>
              <a:t>categories</a:t>
            </a:r>
            <a:endParaRPr lang="en-US" dirty="0">
              <a:solidFill>
                <a:srgbClr val="C00000"/>
              </a:solidFill>
            </a:endParaRPr>
          </a:p>
        </p:txBody>
      </p:sp>
    </p:spTree>
    <p:extLst>
      <p:ext uri="{BB962C8B-B14F-4D97-AF65-F5344CB8AC3E}">
        <p14:creationId xmlns:p14="http://schemas.microsoft.com/office/powerpoint/2010/main" val="949519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Reports and conclusions</a:t>
            </a:r>
            <a:endParaRPr lang="en-US" dirty="0"/>
          </a:p>
        </p:txBody>
      </p:sp>
      <p:sp>
        <p:nvSpPr>
          <p:cNvPr id="3" name="Content Placeholder 2"/>
          <p:cNvSpPr>
            <a:spLocks noGrp="1"/>
          </p:cNvSpPr>
          <p:nvPr>
            <p:ph idx="1"/>
          </p:nvPr>
        </p:nvSpPr>
        <p:spPr/>
        <p:txBody>
          <a:bodyPr>
            <a:normAutofit fontScale="92500" lnSpcReduction="10000"/>
          </a:bodyPr>
          <a:lstStyle/>
          <a:p>
            <a:endParaRPr lang="nb-NO" sz="2000" dirty="0" smtClean="0">
              <a:latin typeface="Monaco" charset="0"/>
              <a:ea typeface="Monaco" charset="0"/>
              <a:cs typeface="Monaco" charset="0"/>
            </a:endParaRPr>
          </a:p>
          <a:p>
            <a:endParaRPr lang="nb-NO" sz="2000" dirty="0">
              <a:latin typeface="Monaco" charset="0"/>
              <a:ea typeface="Monaco" charset="0"/>
              <a:cs typeface="Monaco" charset="0"/>
            </a:endParaRPr>
          </a:p>
          <a:p>
            <a:endParaRPr lang="nb-NO" sz="2600" dirty="0" smtClean="0">
              <a:latin typeface="Calibri" charset="0"/>
              <a:ea typeface="Calibri" charset="0"/>
              <a:cs typeface="Calibri" charset="0"/>
            </a:endParaRPr>
          </a:p>
          <a:p>
            <a:endParaRPr lang="nb-NO" sz="2600" dirty="0">
              <a:latin typeface="Calibri" charset="0"/>
              <a:ea typeface="Calibri" charset="0"/>
              <a:cs typeface="Calibri" charset="0"/>
            </a:endParaRPr>
          </a:p>
          <a:p>
            <a:endParaRPr lang="nb-NO" sz="2600" dirty="0" smtClean="0">
              <a:latin typeface="Calibri" charset="0"/>
              <a:ea typeface="Calibri" charset="0"/>
              <a:cs typeface="Calibri" charset="0"/>
            </a:endParaRPr>
          </a:p>
          <a:p>
            <a:endParaRPr lang="nb-NO" sz="2600" dirty="0" smtClean="0">
              <a:latin typeface="Calibri" charset="0"/>
              <a:ea typeface="Calibri" charset="0"/>
              <a:cs typeface="Calibri" charset="0"/>
            </a:endParaRPr>
          </a:p>
          <a:p>
            <a:r>
              <a:rPr lang="nb-NO" sz="2600" dirty="0" smtClean="0">
                <a:latin typeface="Calibri" charset="0"/>
                <a:ea typeface="Calibri" charset="0"/>
                <a:cs typeface="Calibri" charset="0"/>
              </a:rPr>
              <a:t>At 0.0199, </a:t>
            </a:r>
            <a:r>
              <a:rPr lang="nb-NO" sz="2600" dirty="0" err="1" smtClean="0">
                <a:latin typeface="Calibri" charset="0"/>
                <a:ea typeface="Calibri" charset="0"/>
                <a:cs typeface="Calibri" charset="0"/>
              </a:rPr>
              <a:t>we</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reject</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the</a:t>
            </a:r>
            <a:r>
              <a:rPr lang="nb-NO" sz="2600" dirty="0" smtClean="0">
                <a:latin typeface="Calibri" charset="0"/>
                <a:ea typeface="Calibri" charset="0"/>
                <a:cs typeface="Calibri" charset="0"/>
              </a:rPr>
              <a:t> null </a:t>
            </a:r>
            <a:r>
              <a:rPr lang="nb-NO" sz="2600" dirty="0" err="1" smtClean="0">
                <a:latin typeface="Calibri" charset="0"/>
                <a:ea typeface="Calibri" charset="0"/>
                <a:cs typeface="Calibri" charset="0"/>
              </a:rPr>
              <a:t>hypothesis</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that</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are</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births</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are</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equally</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distributed</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across</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days</a:t>
            </a:r>
            <a:r>
              <a:rPr lang="nb-NO" sz="2600" dirty="0" smtClean="0">
                <a:latin typeface="Calibri" charset="0"/>
                <a:ea typeface="Calibri" charset="0"/>
                <a:cs typeface="Calibri" charset="0"/>
              </a:rPr>
              <a:t> in 1999. </a:t>
            </a:r>
            <a:r>
              <a:rPr lang="nb-NO" sz="2600" dirty="0" err="1" smtClean="0">
                <a:latin typeface="Calibri" charset="0"/>
                <a:ea typeface="Calibri" charset="0"/>
                <a:cs typeface="Calibri" charset="0"/>
              </a:rPr>
              <a:t>We</a:t>
            </a:r>
            <a:r>
              <a:rPr lang="nb-NO" sz="2600" dirty="0" smtClean="0">
                <a:latin typeface="Calibri" charset="0"/>
                <a:ea typeface="Calibri" charset="0"/>
                <a:cs typeface="Calibri" charset="0"/>
              </a:rPr>
              <a:t> have </a:t>
            </a:r>
            <a:r>
              <a:rPr lang="nb-NO" sz="2600" dirty="0" err="1" smtClean="0">
                <a:latin typeface="Calibri" charset="0"/>
                <a:ea typeface="Calibri" charset="0"/>
                <a:cs typeface="Calibri" charset="0"/>
              </a:rPr>
              <a:t>evidence</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that</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frequency</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of</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births</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differs</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across</a:t>
            </a:r>
            <a:r>
              <a:rPr lang="nb-NO" sz="2600" dirty="0" smtClean="0">
                <a:latin typeface="Calibri" charset="0"/>
                <a:ea typeface="Calibri" charset="0"/>
                <a:cs typeface="Calibri" charset="0"/>
              </a:rPr>
              <a:t>  </a:t>
            </a:r>
            <a:r>
              <a:rPr lang="nb-NO" sz="2600" dirty="0" err="1" smtClean="0">
                <a:latin typeface="Calibri" charset="0"/>
                <a:ea typeface="Calibri" charset="0"/>
                <a:cs typeface="Calibri" charset="0"/>
              </a:rPr>
              <a:t>days</a:t>
            </a:r>
            <a:r>
              <a:rPr lang="nb-NO" sz="2600" dirty="0" smtClean="0">
                <a:latin typeface="Calibri" charset="0"/>
                <a:ea typeface="Calibri" charset="0"/>
                <a:cs typeface="Calibri" charset="0"/>
              </a:rPr>
              <a:t>.</a:t>
            </a:r>
            <a:endParaRPr lang="nb-NO" sz="2600" dirty="0">
              <a:latin typeface="Calibri" charset="0"/>
              <a:ea typeface="Calibri" charset="0"/>
              <a:cs typeface="Calibri" charset="0"/>
            </a:endParaRPr>
          </a:p>
          <a:p>
            <a:endParaRPr lang="mr-IN"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8316" y="1887175"/>
            <a:ext cx="3772057" cy="2764613"/>
          </a:xfrm>
          <a:prstGeom prst="rect">
            <a:avLst/>
          </a:prstGeom>
        </p:spPr>
      </p:pic>
      <p:sp>
        <p:nvSpPr>
          <p:cNvPr id="5" name="TextBox 4"/>
          <p:cNvSpPr txBox="1"/>
          <p:nvPr/>
        </p:nvSpPr>
        <p:spPr>
          <a:xfrm>
            <a:off x="5151409" y="2151529"/>
            <a:ext cx="3217547" cy="646331"/>
          </a:xfrm>
          <a:prstGeom prst="rect">
            <a:avLst/>
          </a:prstGeom>
          <a:noFill/>
        </p:spPr>
        <p:txBody>
          <a:bodyPr wrap="none" rtlCol="0">
            <a:spAutoFit/>
          </a:bodyPr>
          <a:lstStyle/>
          <a:p>
            <a:r>
              <a:rPr lang="mr-IN" dirty="0">
                <a:latin typeface="Monaco" charset="0"/>
                <a:ea typeface="Monaco" charset="0"/>
                <a:cs typeface="Monaco" charset="0"/>
              </a:rPr>
              <a:t>&gt; </a:t>
            </a:r>
            <a:r>
              <a:rPr lang="en-US" dirty="0">
                <a:latin typeface="Monaco" charset="0"/>
                <a:ea typeface="Monaco" charset="0"/>
                <a:cs typeface="Monaco" charset="0"/>
              </a:rPr>
              <a:t>1 - </a:t>
            </a:r>
            <a:r>
              <a:rPr lang="mr-IN" dirty="0" err="1">
                <a:latin typeface="Monaco" charset="0"/>
                <a:ea typeface="Monaco" charset="0"/>
                <a:cs typeface="Monaco" charset="0"/>
              </a:rPr>
              <a:t>pchisq</a:t>
            </a:r>
            <a:r>
              <a:rPr lang="mr-IN" dirty="0">
                <a:latin typeface="Monaco" charset="0"/>
                <a:ea typeface="Monaco" charset="0"/>
                <a:cs typeface="Monaco" charset="0"/>
              </a:rPr>
              <a:t>(</a:t>
            </a:r>
            <a:r>
              <a:rPr lang="en-US" dirty="0">
                <a:latin typeface="Monaco" charset="0"/>
                <a:ea typeface="Monaco" charset="0"/>
                <a:cs typeface="Monaco" charset="0"/>
              </a:rPr>
              <a:t>15.05, 6</a:t>
            </a:r>
            <a:r>
              <a:rPr lang="mr-IN" dirty="0">
                <a:latin typeface="Monaco" charset="0"/>
                <a:ea typeface="Monaco" charset="0"/>
                <a:cs typeface="Monaco" charset="0"/>
              </a:rPr>
              <a:t>)</a:t>
            </a:r>
          </a:p>
          <a:p>
            <a:r>
              <a:rPr lang="mr-IN" dirty="0">
                <a:latin typeface="Monaco" charset="0"/>
                <a:ea typeface="Monaco" charset="0"/>
                <a:cs typeface="Monaco" charset="0"/>
              </a:rPr>
              <a:t>[1] </a:t>
            </a:r>
            <a:r>
              <a:rPr lang="fi-FI" dirty="0">
                <a:latin typeface="Monaco" charset="0"/>
                <a:ea typeface="Monaco" charset="0"/>
                <a:cs typeface="Monaco" charset="0"/>
              </a:rPr>
              <a:t>0.01987137</a:t>
            </a:r>
          </a:p>
        </p:txBody>
      </p:sp>
    </p:spTree>
    <p:extLst>
      <p:ext uri="{BB962C8B-B14F-4D97-AF65-F5344CB8AC3E}">
        <p14:creationId xmlns:p14="http://schemas.microsoft.com/office/powerpoint/2010/main" val="231130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on </a:t>
            </a:r>
            <a:r>
              <a:rPr lang="en-US" dirty="0"/>
              <a:t>𝟀</a:t>
            </a:r>
            <a:r>
              <a:rPr lang="en-US" baseline="30000" dirty="0"/>
              <a:t>2 </a:t>
            </a:r>
            <a:r>
              <a:rPr lang="en-US" dirty="0"/>
              <a:t>Goodness-of-fit </a:t>
            </a:r>
            <a:r>
              <a:rPr lang="en-US" dirty="0" smtClean="0"/>
              <a:t>test</a:t>
            </a:r>
            <a:endParaRPr lang="en-US" dirty="0"/>
          </a:p>
        </p:txBody>
      </p:sp>
      <p:sp>
        <p:nvSpPr>
          <p:cNvPr id="3" name="Content Placeholder 2"/>
          <p:cNvSpPr>
            <a:spLocks noGrp="1"/>
          </p:cNvSpPr>
          <p:nvPr>
            <p:ph idx="1"/>
          </p:nvPr>
        </p:nvSpPr>
        <p:spPr/>
        <p:txBody>
          <a:bodyPr>
            <a:normAutofit lnSpcReduction="10000"/>
          </a:bodyPr>
          <a:lstStyle/>
          <a:p>
            <a:r>
              <a:rPr lang="en-US" dirty="0" smtClean="0"/>
              <a:t>Assumptions for </a:t>
            </a:r>
            <a:r>
              <a:rPr lang="en-US" b="1" dirty="0" smtClean="0"/>
              <a:t>all </a:t>
            </a:r>
            <a:r>
              <a:rPr lang="en-US" dirty="0"/>
              <a:t>𝟀</a:t>
            </a:r>
            <a:r>
              <a:rPr lang="en-US" baseline="30000" dirty="0" smtClean="0"/>
              <a:t>2</a:t>
            </a:r>
            <a:r>
              <a:rPr lang="en-US" dirty="0" smtClean="0"/>
              <a:t> tests</a:t>
            </a:r>
          </a:p>
          <a:p>
            <a:pPr lvl="1"/>
            <a:r>
              <a:rPr lang="en-US" dirty="0" smtClean="0"/>
              <a:t>Randomly sampled data from population</a:t>
            </a:r>
          </a:p>
          <a:p>
            <a:pPr lvl="1"/>
            <a:r>
              <a:rPr lang="en-US" dirty="0" smtClean="0"/>
              <a:t>Two or more categories of a categorical variable (data is </a:t>
            </a:r>
            <a:r>
              <a:rPr lang="en-US" b="1" dirty="0" smtClean="0"/>
              <a:t>counts</a:t>
            </a:r>
            <a:r>
              <a:rPr lang="en-US" dirty="0" smtClean="0"/>
              <a:t>)</a:t>
            </a:r>
          </a:p>
          <a:p>
            <a:pPr lvl="1"/>
            <a:r>
              <a:rPr lang="en-US" dirty="0" smtClean="0"/>
              <a:t>Expected</a:t>
            </a:r>
            <a:r>
              <a:rPr lang="en-US" b="1" dirty="0" smtClean="0"/>
              <a:t> </a:t>
            </a:r>
            <a:r>
              <a:rPr lang="en-US" dirty="0" smtClean="0"/>
              <a:t>frequencies must be &gt;=1</a:t>
            </a:r>
            <a:endParaRPr lang="en-US" b="1" dirty="0" smtClean="0"/>
          </a:p>
          <a:p>
            <a:pPr lvl="1"/>
            <a:r>
              <a:rPr lang="en-US" dirty="0" smtClean="0"/>
              <a:t>No more than 20% of expected frequencies are &lt; 5 </a:t>
            </a:r>
          </a:p>
          <a:p>
            <a:endParaRPr lang="en-US" dirty="0"/>
          </a:p>
          <a:p>
            <a:r>
              <a:rPr lang="en-US" dirty="0" smtClean="0"/>
              <a:t>We take only &gt;= test statistic for P-value</a:t>
            </a:r>
          </a:p>
          <a:p>
            <a:pPr lvl="1"/>
            <a:r>
              <a:rPr lang="en-US" dirty="0" smtClean="0"/>
              <a:t>General to all </a:t>
            </a:r>
            <a:r>
              <a:rPr lang="en-US" dirty="0"/>
              <a:t>𝟀</a:t>
            </a:r>
            <a:r>
              <a:rPr lang="en-US" baseline="30000" dirty="0" smtClean="0"/>
              <a:t>2 </a:t>
            </a:r>
            <a:r>
              <a:rPr lang="en-US" dirty="0" smtClean="0"/>
              <a:t>tests</a:t>
            </a:r>
          </a:p>
          <a:p>
            <a:pPr lvl="1"/>
            <a:endParaRPr lang="en-US" dirty="0"/>
          </a:p>
        </p:txBody>
      </p:sp>
    </p:spTree>
    <p:extLst>
      <p:ext uri="{BB962C8B-B14F-4D97-AF65-F5344CB8AC3E}">
        <p14:creationId xmlns:p14="http://schemas.microsoft.com/office/powerpoint/2010/main" val="1992426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𝟀</a:t>
            </a:r>
            <a:r>
              <a:rPr lang="en-US" baseline="30000" dirty="0" smtClean="0"/>
              <a:t>2 </a:t>
            </a:r>
            <a:r>
              <a:rPr lang="en-US" dirty="0" smtClean="0"/>
              <a:t>goodness-of-fit in R</a:t>
            </a:r>
            <a:endParaRPr lang="en-US" dirty="0"/>
          </a:p>
        </p:txBody>
      </p:sp>
      <p:sp>
        <p:nvSpPr>
          <p:cNvPr id="4" name="TextBox 3"/>
          <p:cNvSpPr txBox="1"/>
          <p:nvPr/>
        </p:nvSpPr>
        <p:spPr>
          <a:xfrm>
            <a:off x="1004046" y="1737360"/>
            <a:ext cx="11187954" cy="4524315"/>
          </a:xfrm>
          <a:prstGeom prst="rect">
            <a:avLst/>
          </a:prstGeom>
          <a:noFill/>
        </p:spPr>
        <p:txBody>
          <a:bodyPr wrap="square" rtlCol="0">
            <a:spAutoFit/>
          </a:bodyPr>
          <a:lstStyle/>
          <a:p>
            <a:r>
              <a:rPr lang="en-US" dirty="0" smtClean="0">
                <a:latin typeface="Monaco" charset="0"/>
                <a:ea typeface="Monaco" charset="0"/>
                <a:cs typeface="Monaco" charset="0"/>
              </a:rPr>
              <a:t>#### Prepare data: </a:t>
            </a:r>
            <a:r>
              <a:rPr lang="en-US" dirty="0" smtClean="0">
                <a:solidFill>
                  <a:srgbClr val="0070C0"/>
                </a:solidFill>
                <a:latin typeface="Monaco" charset="0"/>
                <a:ea typeface="Monaco" charset="0"/>
                <a:cs typeface="Monaco" charset="0"/>
              </a:rPr>
              <a:t>Observed counts </a:t>
            </a:r>
            <a:r>
              <a:rPr lang="en-US" dirty="0" smtClean="0">
                <a:latin typeface="Monaco" charset="0"/>
                <a:ea typeface="Monaco" charset="0"/>
                <a:cs typeface="Monaco" charset="0"/>
              </a:rPr>
              <a:t>and </a:t>
            </a:r>
            <a:r>
              <a:rPr lang="en-US" dirty="0" smtClean="0">
                <a:solidFill>
                  <a:srgbClr val="7030A0"/>
                </a:solidFill>
                <a:latin typeface="Monaco" charset="0"/>
                <a:ea typeface="Monaco" charset="0"/>
                <a:cs typeface="Monaco" charset="0"/>
              </a:rPr>
              <a:t>expected proportions </a:t>
            </a:r>
            <a:r>
              <a:rPr lang="en-US" dirty="0" smtClean="0">
                <a:latin typeface="Monaco" charset="0"/>
                <a:ea typeface="Monaco" charset="0"/>
                <a:cs typeface="Monaco" charset="0"/>
              </a:rPr>
              <a:t>####</a:t>
            </a:r>
          </a:p>
          <a:p>
            <a:r>
              <a:rPr lang="en-US" dirty="0" smtClean="0">
                <a:latin typeface="Monaco" charset="0"/>
                <a:ea typeface="Monaco" charset="0"/>
                <a:cs typeface="Monaco" charset="0"/>
              </a:rPr>
              <a:t>&gt; births &lt;- </a:t>
            </a:r>
            <a:r>
              <a:rPr lang="en-US" dirty="0">
                <a:latin typeface="Monaco" charset="0"/>
                <a:ea typeface="Monaco" charset="0"/>
                <a:cs typeface="Monaco" charset="0"/>
              </a:rPr>
              <a:t>c(33,41,63,63,47,56,47</a:t>
            </a:r>
            <a:r>
              <a:rPr lang="en-US" dirty="0" smtClean="0">
                <a:latin typeface="Monaco" charset="0"/>
                <a:ea typeface="Monaco" charset="0"/>
                <a:cs typeface="Monaco" charset="0"/>
              </a:rPr>
              <a:t>)</a:t>
            </a:r>
            <a:endParaRPr lang="en-US" dirty="0">
              <a:latin typeface="Monaco" charset="0"/>
              <a:ea typeface="Monaco" charset="0"/>
              <a:cs typeface="Monaco" charset="0"/>
            </a:endParaRPr>
          </a:p>
          <a:p>
            <a:r>
              <a:rPr lang="en-US" dirty="0" smtClean="0">
                <a:latin typeface="Monaco" charset="0"/>
                <a:ea typeface="Monaco" charset="0"/>
                <a:cs typeface="Monaco" charset="0"/>
              </a:rPr>
              <a:t>&gt; </a:t>
            </a:r>
            <a:r>
              <a:rPr lang="en-US" dirty="0">
                <a:latin typeface="Monaco" charset="0"/>
                <a:ea typeface="Monaco" charset="0"/>
                <a:cs typeface="Monaco" charset="0"/>
              </a:rPr>
              <a:t>expected &lt;- c(52,52,52,52,52,53,52)</a:t>
            </a:r>
          </a:p>
          <a:p>
            <a:r>
              <a:rPr lang="en-US" dirty="0">
                <a:latin typeface="Monaco" charset="0"/>
                <a:ea typeface="Monaco" charset="0"/>
                <a:cs typeface="Monaco" charset="0"/>
              </a:rPr>
              <a:t>&gt; expected &lt;- expected/sum(expected)</a:t>
            </a:r>
          </a:p>
          <a:p>
            <a:r>
              <a:rPr lang="en-US" dirty="0">
                <a:latin typeface="Monaco" charset="0"/>
                <a:ea typeface="Monaco" charset="0"/>
                <a:cs typeface="Monaco" charset="0"/>
              </a:rPr>
              <a:t>&gt; expected</a:t>
            </a:r>
          </a:p>
          <a:p>
            <a:r>
              <a:rPr lang="en-US" dirty="0" smtClean="0">
                <a:latin typeface="Monaco" charset="0"/>
                <a:ea typeface="Monaco" charset="0"/>
                <a:cs typeface="Monaco" charset="0"/>
              </a:rPr>
              <a:t>[1] 0.1424658 0.1424658 0.1424658 0.1424658 0.1424658 0.1452055 0.1424658</a:t>
            </a:r>
          </a:p>
          <a:p>
            <a:endParaRPr lang="en-US" dirty="0" smtClean="0">
              <a:latin typeface="Monaco" charset="0"/>
              <a:ea typeface="Monaco" charset="0"/>
              <a:cs typeface="Monaco" charset="0"/>
            </a:endParaRPr>
          </a:p>
          <a:p>
            <a:r>
              <a:rPr lang="en-US" b="1" dirty="0" smtClean="0">
                <a:latin typeface="Monaco" charset="0"/>
                <a:ea typeface="Monaco" charset="0"/>
                <a:cs typeface="Monaco" charset="0"/>
              </a:rPr>
              <a:t>&gt; </a:t>
            </a:r>
            <a:r>
              <a:rPr lang="en-US" b="1" dirty="0" err="1">
                <a:latin typeface="Monaco" charset="0"/>
                <a:ea typeface="Monaco" charset="0"/>
                <a:cs typeface="Monaco" charset="0"/>
              </a:rPr>
              <a:t>chisq.test</a:t>
            </a:r>
            <a:r>
              <a:rPr lang="en-US" b="1" dirty="0">
                <a:latin typeface="Monaco" charset="0"/>
                <a:ea typeface="Monaco" charset="0"/>
                <a:cs typeface="Monaco" charset="0"/>
              </a:rPr>
              <a:t>(births, p = expected)</a:t>
            </a:r>
          </a:p>
          <a:p>
            <a:r>
              <a:rPr lang="en-US" b="1" dirty="0">
                <a:latin typeface="Monaco" charset="0"/>
                <a:ea typeface="Monaco" charset="0"/>
                <a:cs typeface="Monaco" charset="0"/>
              </a:rPr>
              <a:t/>
            </a:r>
            <a:br>
              <a:rPr lang="en-US" b="1" dirty="0">
                <a:latin typeface="Monaco" charset="0"/>
                <a:ea typeface="Monaco" charset="0"/>
                <a:cs typeface="Monaco" charset="0"/>
              </a:rPr>
            </a:br>
            <a:endParaRPr lang="en-US" b="1" dirty="0">
              <a:latin typeface="Monaco" charset="0"/>
              <a:ea typeface="Monaco" charset="0"/>
              <a:cs typeface="Monaco" charset="0"/>
            </a:endParaRPr>
          </a:p>
          <a:p>
            <a:r>
              <a:rPr lang="en-US" b="1" dirty="0">
                <a:latin typeface="Monaco" charset="0"/>
                <a:ea typeface="Monaco" charset="0"/>
                <a:cs typeface="Monaco" charset="0"/>
              </a:rPr>
              <a:t>Chi-squared test for given probabilities</a:t>
            </a:r>
          </a:p>
          <a:p>
            <a:r>
              <a:rPr lang="en-US" b="1" dirty="0">
                <a:latin typeface="Monaco" charset="0"/>
                <a:ea typeface="Monaco" charset="0"/>
                <a:cs typeface="Monaco" charset="0"/>
              </a:rPr>
              <a:t/>
            </a:r>
            <a:br>
              <a:rPr lang="en-US" b="1" dirty="0">
                <a:latin typeface="Monaco" charset="0"/>
                <a:ea typeface="Monaco" charset="0"/>
                <a:cs typeface="Monaco" charset="0"/>
              </a:rPr>
            </a:br>
            <a:endParaRPr lang="en-US" b="1" dirty="0">
              <a:latin typeface="Monaco" charset="0"/>
              <a:ea typeface="Monaco" charset="0"/>
              <a:cs typeface="Monaco" charset="0"/>
            </a:endParaRPr>
          </a:p>
          <a:p>
            <a:r>
              <a:rPr lang="en-US" b="1" dirty="0">
                <a:latin typeface="Monaco" charset="0"/>
                <a:ea typeface="Monaco" charset="0"/>
                <a:cs typeface="Monaco" charset="0"/>
              </a:rPr>
              <a:t>data:  births</a:t>
            </a:r>
          </a:p>
          <a:p>
            <a:r>
              <a:rPr lang="en-US" b="1" dirty="0">
                <a:latin typeface="Monaco" charset="0"/>
                <a:ea typeface="Monaco" charset="0"/>
                <a:cs typeface="Monaco" charset="0"/>
              </a:rPr>
              <a:t>X-squared = 15.057, </a:t>
            </a:r>
            <a:r>
              <a:rPr lang="en-US" b="1" dirty="0" err="1">
                <a:latin typeface="Monaco" charset="0"/>
                <a:ea typeface="Monaco" charset="0"/>
                <a:cs typeface="Monaco" charset="0"/>
              </a:rPr>
              <a:t>df</a:t>
            </a:r>
            <a:r>
              <a:rPr lang="en-US" b="1" dirty="0">
                <a:latin typeface="Monaco" charset="0"/>
                <a:ea typeface="Monaco" charset="0"/>
                <a:cs typeface="Monaco" charset="0"/>
              </a:rPr>
              <a:t> = 6, p-value = 0.01982</a:t>
            </a:r>
          </a:p>
          <a:p>
            <a:endParaRPr lang="en-US" dirty="0">
              <a:latin typeface="Monaco" charset="0"/>
              <a:ea typeface="Monaco" charset="0"/>
              <a:cs typeface="Monaco" charset="0"/>
            </a:endParaRPr>
          </a:p>
        </p:txBody>
      </p:sp>
    </p:spTree>
    <p:extLst>
      <p:ext uri="{BB962C8B-B14F-4D97-AF65-F5344CB8AC3E}">
        <p14:creationId xmlns:p14="http://schemas.microsoft.com/office/powerpoint/2010/main" val="1092442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9" end="9"/>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10" end="1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11" end="1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Binomial is preferred for two groups</a:t>
            </a:r>
            <a:endParaRPr lang="en-US" dirty="0"/>
          </a:p>
        </p:txBody>
      </p:sp>
      <p:sp>
        <p:nvSpPr>
          <p:cNvPr id="3" name="Content Placeholder 2"/>
          <p:cNvSpPr>
            <a:spLocks noGrp="1"/>
          </p:cNvSpPr>
          <p:nvPr>
            <p:ph idx="1"/>
          </p:nvPr>
        </p:nvSpPr>
        <p:spPr>
          <a:xfrm>
            <a:off x="1097280" y="1737360"/>
            <a:ext cx="10058400" cy="4023360"/>
          </a:xfrm>
        </p:spPr>
        <p:txBody>
          <a:bodyPr/>
          <a:lstStyle/>
          <a:p>
            <a:r>
              <a:rPr lang="en-US" sz="2600" dirty="0" smtClean="0"/>
              <a:t>Temple University students are 52% female, 48% male. Does this class reflect the Temple student population? </a:t>
            </a:r>
          </a:p>
          <a:p>
            <a:endParaRPr lang="en-US" sz="2600" dirty="0"/>
          </a:p>
          <a:p>
            <a:r>
              <a:rPr lang="en-US" sz="2600" dirty="0" smtClean="0"/>
              <a:t>We have 19 students: 7 females and 12 males.</a:t>
            </a:r>
          </a:p>
          <a:p>
            <a:endParaRPr lang="en-US" dirty="0"/>
          </a:p>
        </p:txBody>
      </p:sp>
    </p:spTree>
    <p:extLst>
      <p:ext uri="{BB962C8B-B14F-4D97-AF65-F5344CB8AC3E}">
        <p14:creationId xmlns:p14="http://schemas.microsoft.com/office/powerpoint/2010/main" val="149597308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Binomial P-values are more precise</a:t>
            </a:r>
            <a:endParaRPr lang="en-US" dirty="0"/>
          </a:p>
        </p:txBody>
      </p:sp>
      <p:sp>
        <p:nvSpPr>
          <p:cNvPr id="4" name="TextBox 3"/>
          <p:cNvSpPr txBox="1"/>
          <p:nvPr/>
        </p:nvSpPr>
        <p:spPr>
          <a:xfrm>
            <a:off x="653528" y="1737360"/>
            <a:ext cx="9071714" cy="3539430"/>
          </a:xfrm>
          <a:prstGeom prst="rect">
            <a:avLst/>
          </a:prstGeom>
          <a:noFill/>
        </p:spPr>
        <p:txBody>
          <a:bodyPr wrap="none" rtlCol="0">
            <a:spAutoFit/>
          </a:bodyPr>
          <a:lstStyle/>
          <a:p>
            <a:r>
              <a:rPr lang="en-US" sz="1600" b="1" dirty="0">
                <a:solidFill>
                  <a:schemeClr val="accent4">
                    <a:lumMod val="75000"/>
                  </a:schemeClr>
                </a:solidFill>
                <a:latin typeface="Monaco" charset="0"/>
                <a:ea typeface="Monaco" charset="0"/>
                <a:cs typeface="Monaco" charset="0"/>
              </a:rPr>
              <a:t>&gt; </a:t>
            </a:r>
            <a:r>
              <a:rPr lang="en-US" sz="1600" b="1" dirty="0" err="1">
                <a:solidFill>
                  <a:schemeClr val="accent4">
                    <a:lumMod val="75000"/>
                  </a:schemeClr>
                </a:solidFill>
                <a:latin typeface="Monaco" charset="0"/>
                <a:ea typeface="Monaco" charset="0"/>
                <a:cs typeface="Monaco" charset="0"/>
              </a:rPr>
              <a:t>binom.test</a:t>
            </a:r>
            <a:r>
              <a:rPr lang="en-US" sz="1600" b="1" dirty="0">
                <a:solidFill>
                  <a:schemeClr val="accent4">
                    <a:lumMod val="75000"/>
                  </a:schemeClr>
                </a:solidFill>
                <a:latin typeface="Monaco" charset="0"/>
                <a:ea typeface="Monaco" charset="0"/>
                <a:cs typeface="Monaco" charset="0"/>
              </a:rPr>
              <a:t>(7, 19, 0.52)</a:t>
            </a:r>
          </a:p>
          <a:p>
            <a:r>
              <a:rPr lang="en-US" sz="1600" b="1" dirty="0">
                <a:solidFill>
                  <a:schemeClr val="accent4">
                    <a:lumMod val="75000"/>
                  </a:schemeClr>
                </a:solidFill>
                <a:latin typeface="Monaco" charset="0"/>
                <a:ea typeface="Monaco" charset="0"/>
                <a:cs typeface="Monaco" charset="0"/>
              </a:rPr>
              <a:t/>
            </a:r>
            <a:br>
              <a:rPr lang="en-US" sz="1600" b="1" dirty="0">
                <a:solidFill>
                  <a:schemeClr val="accent4">
                    <a:lumMod val="75000"/>
                  </a:schemeClr>
                </a:solidFill>
                <a:latin typeface="Monaco" charset="0"/>
                <a:ea typeface="Monaco" charset="0"/>
                <a:cs typeface="Monaco" charset="0"/>
              </a:rPr>
            </a:br>
            <a:endParaRPr lang="en-US" sz="1600" b="1" dirty="0">
              <a:solidFill>
                <a:schemeClr val="accent4">
                  <a:lumMod val="75000"/>
                </a:schemeClr>
              </a:solidFill>
              <a:latin typeface="Monaco" charset="0"/>
              <a:ea typeface="Monaco" charset="0"/>
              <a:cs typeface="Monaco" charset="0"/>
            </a:endParaRPr>
          </a:p>
          <a:p>
            <a:r>
              <a:rPr lang="en-US" sz="1600" b="1" dirty="0">
                <a:solidFill>
                  <a:schemeClr val="accent4">
                    <a:lumMod val="75000"/>
                  </a:schemeClr>
                </a:solidFill>
                <a:latin typeface="Monaco" charset="0"/>
                <a:ea typeface="Monaco" charset="0"/>
                <a:cs typeface="Monaco" charset="0"/>
              </a:rPr>
              <a:t>Exact binomial test</a:t>
            </a:r>
          </a:p>
          <a:p>
            <a:r>
              <a:rPr lang="en-US" sz="1600" b="1" dirty="0">
                <a:solidFill>
                  <a:schemeClr val="accent4">
                    <a:lumMod val="75000"/>
                  </a:schemeClr>
                </a:solidFill>
                <a:latin typeface="Monaco" charset="0"/>
                <a:ea typeface="Monaco" charset="0"/>
                <a:cs typeface="Monaco" charset="0"/>
              </a:rPr>
              <a:t/>
            </a:r>
            <a:br>
              <a:rPr lang="en-US" sz="1600" b="1" dirty="0">
                <a:solidFill>
                  <a:schemeClr val="accent4">
                    <a:lumMod val="75000"/>
                  </a:schemeClr>
                </a:solidFill>
                <a:latin typeface="Monaco" charset="0"/>
                <a:ea typeface="Monaco" charset="0"/>
                <a:cs typeface="Monaco" charset="0"/>
              </a:rPr>
            </a:br>
            <a:endParaRPr lang="en-US" sz="1600" b="1" dirty="0">
              <a:solidFill>
                <a:schemeClr val="accent4">
                  <a:lumMod val="75000"/>
                </a:schemeClr>
              </a:solidFill>
              <a:latin typeface="Monaco" charset="0"/>
              <a:ea typeface="Monaco" charset="0"/>
              <a:cs typeface="Monaco" charset="0"/>
            </a:endParaRPr>
          </a:p>
          <a:p>
            <a:r>
              <a:rPr lang="en-US" sz="1600" b="1" dirty="0">
                <a:solidFill>
                  <a:schemeClr val="accent4">
                    <a:lumMod val="75000"/>
                  </a:schemeClr>
                </a:solidFill>
                <a:latin typeface="Monaco" charset="0"/>
                <a:ea typeface="Monaco" charset="0"/>
                <a:cs typeface="Monaco" charset="0"/>
              </a:rPr>
              <a:t>data:  7 and 19</a:t>
            </a:r>
          </a:p>
          <a:p>
            <a:r>
              <a:rPr lang="en-US" sz="1600" b="1" dirty="0">
                <a:solidFill>
                  <a:schemeClr val="accent4">
                    <a:lumMod val="75000"/>
                  </a:schemeClr>
                </a:solidFill>
                <a:latin typeface="Monaco" charset="0"/>
                <a:ea typeface="Monaco" charset="0"/>
                <a:cs typeface="Monaco" charset="0"/>
              </a:rPr>
              <a:t>number of successes = 7, number of trials = 19, p-value = 0.251</a:t>
            </a:r>
          </a:p>
          <a:p>
            <a:r>
              <a:rPr lang="en-US" sz="1600" b="1" dirty="0">
                <a:solidFill>
                  <a:schemeClr val="accent4">
                    <a:lumMod val="75000"/>
                  </a:schemeClr>
                </a:solidFill>
                <a:latin typeface="Monaco" charset="0"/>
                <a:ea typeface="Monaco" charset="0"/>
                <a:cs typeface="Monaco" charset="0"/>
              </a:rPr>
              <a:t>alternative hypothesis: true probability of success is not equal to 0.52</a:t>
            </a:r>
          </a:p>
          <a:p>
            <a:r>
              <a:rPr lang="en-US" sz="1600" b="1" dirty="0">
                <a:solidFill>
                  <a:schemeClr val="accent4">
                    <a:lumMod val="75000"/>
                  </a:schemeClr>
                </a:solidFill>
                <a:latin typeface="Monaco" charset="0"/>
                <a:ea typeface="Monaco" charset="0"/>
                <a:cs typeface="Monaco" charset="0"/>
              </a:rPr>
              <a:t>95 percent confidence interval:</a:t>
            </a:r>
          </a:p>
          <a:p>
            <a:r>
              <a:rPr lang="en-US" sz="1600" b="1" dirty="0">
                <a:solidFill>
                  <a:schemeClr val="accent4">
                    <a:lumMod val="75000"/>
                  </a:schemeClr>
                </a:solidFill>
                <a:latin typeface="Monaco" charset="0"/>
                <a:ea typeface="Monaco" charset="0"/>
                <a:cs typeface="Monaco" charset="0"/>
              </a:rPr>
              <a:t> 0.1628859 0.6164221</a:t>
            </a:r>
          </a:p>
          <a:p>
            <a:r>
              <a:rPr lang="en-US" sz="1600" b="1" dirty="0">
                <a:solidFill>
                  <a:schemeClr val="accent4">
                    <a:lumMod val="75000"/>
                  </a:schemeClr>
                </a:solidFill>
                <a:latin typeface="Monaco" charset="0"/>
                <a:ea typeface="Monaco" charset="0"/>
                <a:cs typeface="Monaco" charset="0"/>
              </a:rPr>
              <a:t>sample estimates:</a:t>
            </a:r>
          </a:p>
          <a:p>
            <a:r>
              <a:rPr lang="en-US" sz="1600" b="1" dirty="0">
                <a:solidFill>
                  <a:schemeClr val="accent4">
                    <a:lumMod val="75000"/>
                  </a:schemeClr>
                </a:solidFill>
                <a:latin typeface="Monaco" charset="0"/>
                <a:ea typeface="Monaco" charset="0"/>
                <a:cs typeface="Monaco" charset="0"/>
              </a:rPr>
              <a:t>probability of success </a:t>
            </a:r>
          </a:p>
          <a:p>
            <a:r>
              <a:rPr lang="en-US" sz="1600" b="1" dirty="0">
                <a:solidFill>
                  <a:schemeClr val="accent4">
                    <a:lumMod val="75000"/>
                  </a:schemeClr>
                </a:solidFill>
                <a:latin typeface="Monaco" charset="0"/>
                <a:ea typeface="Monaco" charset="0"/>
                <a:cs typeface="Monaco" charset="0"/>
              </a:rPr>
              <a:t>             0.3684211 </a:t>
            </a:r>
          </a:p>
        </p:txBody>
      </p:sp>
      <p:sp>
        <p:nvSpPr>
          <p:cNvPr id="5" name="TextBox 4"/>
          <p:cNvSpPr txBox="1"/>
          <p:nvPr/>
        </p:nvSpPr>
        <p:spPr>
          <a:xfrm>
            <a:off x="6736976" y="4274283"/>
            <a:ext cx="5697071" cy="2308324"/>
          </a:xfrm>
          <a:prstGeom prst="rect">
            <a:avLst/>
          </a:prstGeom>
          <a:noFill/>
        </p:spPr>
        <p:txBody>
          <a:bodyPr wrap="square" rtlCol="0">
            <a:spAutoFit/>
          </a:bodyPr>
          <a:lstStyle/>
          <a:p>
            <a:r>
              <a:rPr lang="en-US" sz="1600" b="1" dirty="0" smtClean="0">
                <a:solidFill>
                  <a:srgbClr val="7030A0"/>
                </a:solidFill>
                <a:latin typeface="Monaco" charset="0"/>
                <a:ea typeface="Monaco" charset="0"/>
                <a:cs typeface="Monaco" charset="0"/>
              </a:rPr>
              <a:t>&gt; </a:t>
            </a:r>
            <a:r>
              <a:rPr lang="en-US" sz="1600" b="1" dirty="0" err="1">
                <a:solidFill>
                  <a:srgbClr val="7030A0"/>
                </a:solidFill>
                <a:latin typeface="Monaco" charset="0"/>
                <a:ea typeface="Monaco" charset="0"/>
                <a:cs typeface="Monaco" charset="0"/>
              </a:rPr>
              <a:t>chisq.test</a:t>
            </a:r>
            <a:r>
              <a:rPr lang="en-US" sz="1600" b="1" dirty="0">
                <a:solidFill>
                  <a:srgbClr val="7030A0"/>
                </a:solidFill>
                <a:latin typeface="Monaco" charset="0"/>
                <a:ea typeface="Monaco" charset="0"/>
                <a:cs typeface="Monaco" charset="0"/>
              </a:rPr>
              <a:t>(c(7,12), p = c(0.52, 0.48))</a:t>
            </a:r>
          </a:p>
          <a:p>
            <a:r>
              <a:rPr lang="en-US" sz="1600" b="1" dirty="0">
                <a:solidFill>
                  <a:srgbClr val="7030A0"/>
                </a:solidFill>
                <a:latin typeface="Monaco" charset="0"/>
                <a:ea typeface="Monaco" charset="0"/>
                <a:cs typeface="Monaco" charset="0"/>
              </a:rPr>
              <a:t/>
            </a:r>
            <a:br>
              <a:rPr lang="en-US" sz="1600" b="1" dirty="0">
                <a:solidFill>
                  <a:srgbClr val="7030A0"/>
                </a:solidFill>
                <a:latin typeface="Monaco" charset="0"/>
                <a:ea typeface="Monaco" charset="0"/>
                <a:cs typeface="Monaco" charset="0"/>
              </a:rPr>
            </a:br>
            <a:endParaRPr lang="en-US" sz="1600" b="1" dirty="0">
              <a:solidFill>
                <a:srgbClr val="7030A0"/>
              </a:solidFill>
              <a:latin typeface="Monaco" charset="0"/>
              <a:ea typeface="Monaco" charset="0"/>
              <a:cs typeface="Monaco" charset="0"/>
            </a:endParaRPr>
          </a:p>
          <a:p>
            <a:r>
              <a:rPr lang="en-US" sz="1600" b="1" dirty="0">
                <a:solidFill>
                  <a:srgbClr val="7030A0"/>
                </a:solidFill>
                <a:latin typeface="Monaco" charset="0"/>
                <a:ea typeface="Monaco" charset="0"/>
                <a:cs typeface="Monaco" charset="0"/>
              </a:rPr>
              <a:t>Chi-squared test for given probabilities</a:t>
            </a:r>
          </a:p>
          <a:p>
            <a:r>
              <a:rPr lang="en-US" sz="1600" b="1" dirty="0">
                <a:solidFill>
                  <a:srgbClr val="7030A0"/>
                </a:solidFill>
                <a:latin typeface="Monaco" charset="0"/>
                <a:ea typeface="Monaco" charset="0"/>
                <a:cs typeface="Monaco" charset="0"/>
              </a:rPr>
              <a:t/>
            </a:r>
            <a:br>
              <a:rPr lang="en-US" sz="1600" b="1" dirty="0">
                <a:solidFill>
                  <a:srgbClr val="7030A0"/>
                </a:solidFill>
                <a:latin typeface="Monaco" charset="0"/>
                <a:ea typeface="Monaco" charset="0"/>
                <a:cs typeface="Monaco" charset="0"/>
              </a:rPr>
            </a:br>
            <a:endParaRPr lang="en-US" sz="1600" b="1" dirty="0">
              <a:solidFill>
                <a:srgbClr val="7030A0"/>
              </a:solidFill>
              <a:latin typeface="Monaco" charset="0"/>
              <a:ea typeface="Monaco" charset="0"/>
              <a:cs typeface="Monaco" charset="0"/>
            </a:endParaRPr>
          </a:p>
          <a:p>
            <a:r>
              <a:rPr lang="en-US" sz="1600" b="1" dirty="0">
                <a:solidFill>
                  <a:srgbClr val="7030A0"/>
                </a:solidFill>
                <a:latin typeface="Monaco" charset="0"/>
                <a:ea typeface="Monaco" charset="0"/>
                <a:cs typeface="Monaco" charset="0"/>
              </a:rPr>
              <a:t>data:  c(7, 12)</a:t>
            </a:r>
          </a:p>
          <a:p>
            <a:r>
              <a:rPr lang="en-US" sz="1600" b="1" dirty="0">
                <a:solidFill>
                  <a:srgbClr val="7030A0"/>
                </a:solidFill>
                <a:latin typeface="Monaco" charset="0"/>
                <a:ea typeface="Monaco" charset="0"/>
                <a:cs typeface="Monaco" charset="0"/>
              </a:rPr>
              <a:t>X-squared = 1.749, </a:t>
            </a:r>
            <a:r>
              <a:rPr lang="en-US" sz="1600" b="1" dirty="0" err="1">
                <a:solidFill>
                  <a:srgbClr val="7030A0"/>
                </a:solidFill>
                <a:latin typeface="Monaco" charset="0"/>
                <a:ea typeface="Monaco" charset="0"/>
                <a:cs typeface="Monaco" charset="0"/>
              </a:rPr>
              <a:t>df</a:t>
            </a:r>
            <a:r>
              <a:rPr lang="en-US" sz="1600" b="1" dirty="0">
                <a:solidFill>
                  <a:srgbClr val="7030A0"/>
                </a:solidFill>
                <a:latin typeface="Monaco" charset="0"/>
                <a:ea typeface="Monaco" charset="0"/>
                <a:cs typeface="Monaco" charset="0"/>
              </a:rPr>
              <a:t> = 1, p-value = 0.186</a:t>
            </a:r>
          </a:p>
          <a:p>
            <a:endParaRPr lang="en-US" sz="1600" b="1" dirty="0">
              <a:solidFill>
                <a:srgbClr val="7030A0"/>
              </a:solidFill>
            </a:endParaRPr>
          </a:p>
        </p:txBody>
      </p:sp>
    </p:spTree>
    <p:extLst>
      <p:ext uri="{BB962C8B-B14F-4D97-AF65-F5344CB8AC3E}">
        <p14:creationId xmlns:p14="http://schemas.microsoft.com/office/powerpoint/2010/main" val="39452973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Pause: Goodness of fit exercise</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74310622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Contingency table analysis</a:t>
            </a:r>
            <a:endParaRPr lang="en-US" dirty="0"/>
          </a:p>
        </p:txBody>
      </p:sp>
      <p:sp>
        <p:nvSpPr>
          <p:cNvPr id="3" name="Content Placeholder 2"/>
          <p:cNvSpPr>
            <a:spLocks noGrp="1"/>
          </p:cNvSpPr>
          <p:nvPr>
            <p:ph idx="1"/>
          </p:nvPr>
        </p:nvSpPr>
        <p:spPr/>
        <p:txBody>
          <a:bodyPr>
            <a:normAutofit/>
          </a:bodyPr>
          <a:lstStyle/>
          <a:p>
            <a:r>
              <a:rPr lang="en-US" dirty="0" smtClean="0"/>
              <a:t>Test for an association between two (or more) categorical variables</a:t>
            </a:r>
          </a:p>
          <a:p>
            <a:pPr lvl="1"/>
            <a:r>
              <a:rPr lang="en-US" dirty="0" smtClean="0"/>
              <a:t>Are heart attacks more likely for people who take aspirin daily?</a:t>
            </a:r>
          </a:p>
          <a:p>
            <a:pPr lvl="1"/>
            <a:r>
              <a:rPr lang="en-US" dirty="0" smtClean="0"/>
              <a:t>Are smokers more likely to drink than non-smokers?</a:t>
            </a:r>
          </a:p>
          <a:p>
            <a:pPr lvl="1"/>
            <a:endParaRPr lang="en-US" dirty="0" smtClean="0"/>
          </a:p>
          <a:p>
            <a:r>
              <a:rPr lang="en-US" dirty="0" smtClean="0"/>
              <a:t>Two flavors:</a:t>
            </a:r>
          </a:p>
          <a:p>
            <a:pPr lvl="1"/>
            <a:r>
              <a:rPr lang="en-US" dirty="0" smtClean="0"/>
              <a:t>𝟀</a:t>
            </a:r>
            <a:r>
              <a:rPr lang="en-US" baseline="30000" dirty="0" smtClean="0"/>
              <a:t>2 </a:t>
            </a:r>
            <a:r>
              <a:rPr lang="en-US" dirty="0" smtClean="0"/>
              <a:t>test for independence (or homogeneity)</a:t>
            </a:r>
          </a:p>
          <a:p>
            <a:pPr lvl="1"/>
            <a:r>
              <a:rPr lang="en-US" dirty="0" smtClean="0"/>
              <a:t>Fisher's Exact test</a:t>
            </a:r>
          </a:p>
        </p:txBody>
      </p:sp>
    </p:spTree>
    <p:extLst>
      <p:ext uri="{BB962C8B-B14F-4D97-AF65-F5344CB8AC3E}">
        <p14:creationId xmlns:p14="http://schemas.microsoft.com/office/powerpoint/2010/main" val="5296535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We are usually interested in point estimate, SE, and CI</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Normally-distributed variable</a:t>
                </a:r>
              </a:p>
              <a:p>
                <a:pPr lvl="1"/>
                <a14:m>
                  <m:oMath xmlns:m="http://schemas.openxmlformats.org/officeDocument/2006/math">
                    <m:acc>
                      <m:accPr>
                        <m:chr m:val="̂"/>
                        <m:ctrlPr>
                          <a:rPr lang="en-US" i="1">
                            <a:latin typeface="Cambria Math" charset="0"/>
                          </a:rPr>
                        </m:ctrlPr>
                      </m:accPr>
                      <m:e>
                        <m:r>
                          <a:rPr lang="en-US" i="1">
                            <a:latin typeface="Cambria Math" charset="0"/>
                            <a:ea typeface="Cambria Math" charset="0"/>
                            <a:cs typeface="Cambria Math" charset="0"/>
                          </a:rPr>
                          <m:t>𝜇</m:t>
                        </m:r>
                        <m:r>
                          <m:rPr>
                            <m:nor/>
                          </m:rPr>
                          <a:rPr lang="en-US" dirty="0"/>
                          <m:t> </m:t>
                        </m:r>
                      </m:e>
                    </m:acc>
                    <m:r>
                      <a:rPr lang="en-US" i="1">
                        <a:latin typeface="Cambria Math" charset="0"/>
                      </a:rPr>
                      <m:t>= </m:t>
                    </m:r>
                    <m:acc>
                      <m:accPr>
                        <m:chr m:val="̅"/>
                        <m:ctrlPr>
                          <a:rPr lang="en-US" i="1">
                            <a:latin typeface="Cambria Math" charset="0"/>
                          </a:rPr>
                        </m:ctrlPr>
                      </m:accPr>
                      <m:e>
                        <m:r>
                          <a:rPr lang="en-US" i="1">
                            <a:latin typeface="Cambria Math" charset="0"/>
                          </a:rPr>
                          <m:t>𝑥</m:t>
                        </m:r>
                      </m:e>
                    </m:acc>
                  </m:oMath>
                </a14:m>
                <a:endParaRPr lang="en-US" dirty="0"/>
              </a:p>
              <a:p>
                <a:pPr lvl="1"/>
                <a14:m>
                  <m:oMath xmlns:m="http://schemas.openxmlformats.org/officeDocument/2006/math">
                    <m:sSup>
                      <m:sSupPr>
                        <m:ctrlPr>
                          <a:rPr lang="en-US" i="1">
                            <a:latin typeface="Cambria Math" charset="0"/>
                          </a:rPr>
                        </m:ctrlPr>
                      </m:sSupPr>
                      <m:e>
                        <m:acc>
                          <m:accPr>
                            <m:chr m:val="̂"/>
                            <m:ctrlPr>
                              <a:rPr lang="en-US" i="1">
                                <a:latin typeface="Cambria Math" charset="0"/>
                              </a:rPr>
                            </m:ctrlPr>
                          </m:accPr>
                          <m:e>
                            <m:r>
                              <a:rPr lang="en-US" i="1">
                                <a:latin typeface="Cambria Math" charset="0"/>
                                <a:ea typeface="Cambria Math" charset="0"/>
                                <a:cs typeface="Cambria Math" charset="0"/>
                              </a:rPr>
                              <m:t>𝜎</m:t>
                            </m:r>
                          </m:e>
                        </m:acc>
                      </m:e>
                      <m:sup>
                        <m:r>
                          <a:rPr lang="en-US" i="1">
                            <a:latin typeface="Cambria Math" charset="0"/>
                          </a:rPr>
                          <m:t>2</m:t>
                        </m:r>
                      </m:sup>
                    </m:sSup>
                    <m:r>
                      <a:rPr lang="en-US" i="1">
                        <a:latin typeface="Cambria Math" charset="0"/>
                      </a:rPr>
                      <m:t>=</m:t>
                    </m:r>
                    <m:f>
                      <m:fPr>
                        <m:ctrlPr>
                          <a:rPr lang="mr-IN" i="1">
                            <a:latin typeface="Cambria Math" charset="0"/>
                          </a:rPr>
                        </m:ctrlPr>
                      </m:fPr>
                      <m:num>
                        <m:nary>
                          <m:naryPr>
                            <m:chr m:val="∑"/>
                            <m:ctrlPr>
                              <a:rPr lang="is-IS" i="1">
                                <a:latin typeface="Cambria Math" charset="0"/>
                              </a:rPr>
                            </m:ctrlPr>
                          </m:naryPr>
                          <m:sub>
                            <m:r>
                              <m:rPr>
                                <m:brk m:alnAt="23"/>
                              </m:rPr>
                              <a:rPr lang="en-US" i="1">
                                <a:latin typeface="Cambria Math" charset="0"/>
                              </a:rPr>
                              <m:t>𝑖</m:t>
                            </m:r>
                            <m:r>
                              <a:rPr lang="en-US" i="1">
                                <a:latin typeface="Cambria Math" charset="0"/>
                              </a:rPr>
                              <m:t>=1</m:t>
                            </m:r>
                          </m:sub>
                          <m:sup>
                            <m:r>
                              <a:rPr lang="en-US" i="1">
                                <a:latin typeface="Cambria Math" charset="0"/>
                              </a:rPr>
                              <m:t>𝑛</m:t>
                            </m:r>
                          </m:sup>
                          <m:e>
                            <m:sSup>
                              <m:sSupPr>
                                <m:ctrlPr>
                                  <a:rPr lang="en-US" i="1">
                                    <a:latin typeface="Cambria Math" charset="0"/>
                                  </a:rPr>
                                </m:ctrlPr>
                              </m:sSupPr>
                              <m:e>
                                <m:sSub>
                                  <m:sSubPr>
                                    <m:ctrlPr>
                                      <a:rPr lang="en-US" i="1">
                                        <a:latin typeface="Cambria Math" charset="0"/>
                                      </a:rPr>
                                    </m:ctrlPr>
                                  </m:sSubPr>
                                  <m:e>
                                    <m:r>
                                      <a:rPr lang="en-US" i="1">
                                        <a:latin typeface="Cambria Math" charset="0"/>
                                      </a:rPr>
                                      <m:t>(</m:t>
                                    </m:r>
                                    <m:r>
                                      <a:rPr lang="en-US" i="1">
                                        <a:latin typeface="Cambria Math" charset="0"/>
                                      </a:rPr>
                                      <m:t>𝑥</m:t>
                                    </m:r>
                                  </m:e>
                                  <m:sub>
                                    <m:r>
                                      <a:rPr lang="en-US" i="1">
                                        <a:latin typeface="Cambria Math" charset="0"/>
                                      </a:rPr>
                                      <m:t>𝑖</m:t>
                                    </m:r>
                                  </m:sub>
                                </m:sSub>
                                <m:r>
                                  <a:rPr lang="en-US" i="1">
                                    <a:latin typeface="Cambria Math" charset="0"/>
                                  </a:rPr>
                                  <m:t>−</m:t>
                                </m:r>
                                <m:acc>
                                  <m:accPr>
                                    <m:chr m:val="̅"/>
                                    <m:ctrlPr>
                                      <a:rPr lang="en-US" i="1">
                                        <a:latin typeface="Cambria Math" charset="0"/>
                                      </a:rPr>
                                    </m:ctrlPr>
                                  </m:accPr>
                                  <m:e>
                                    <m:r>
                                      <a:rPr lang="en-US" i="1">
                                        <a:latin typeface="Cambria Math" charset="0"/>
                                      </a:rPr>
                                      <m:t>𝑥</m:t>
                                    </m:r>
                                  </m:e>
                                </m:acc>
                                <m:r>
                                  <a:rPr lang="en-US" i="1">
                                    <a:latin typeface="Cambria Math" charset="0"/>
                                  </a:rPr>
                                  <m:t>)</m:t>
                                </m:r>
                              </m:e>
                              <m:sup>
                                <m:r>
                                  <a:rPr lang="en-US" i="1">
                                    <a:latin typeface="Cambria Math" charset="0"/>
                                  </a:rPr>
                                  <m:t>2</m:t>
                                </m:r>
                              </m:sup>
                            </m:sSup>
                          </m:e>
                        </m:nary>
                      </m:num>
                      <m:den>
                        <m:r>
                          <a:rPr lang="en-US" i="1">
                            <a:latin typeface="Cambria Math" charset="0"/>
                          </a:rPr>
                          <m:t>𝑛</m:t>
                        </m:r>
                        <m:r>
                          <a:rPr lang="en-US" i="1">
                            <a:latin typeface="Cambria Math" charset="0"/>
                          </a:rPr>
                          <m:t>−1</m:t>
                        </m:r>
                      </m:den>
                    </m:f>
                  </m:oMath>
                </a14:m>
                <a:endParaRPr lang="en-US" dirty="0" smtClean="0"/>
              </a:p>
              <a:p>
                <a:pPr lvl="1"/>
                <a:r>
                  <a:rPr lang="en-US" dirty="0"/>
                  <a:t>K</a:t>
                </a:r>
                <a:r>
                  <a:rPr lang="en-US" dirty="0" smtClean="0"/>
                  <a:t>nown </a:t>
                </a:r>
                <a:r>
                  <a:rPr lang="en-US" dirty="0" err="1" smtClean="0"/>
                  <a:t>σ</a:t>
                </a:r>
                <a:r>
                  <a:rPr lang="en-US" dirty="0" smtClean="0"/>
                  <a:t>  </a:t>
                </a:r>
              </a:p>
              <a:p>
                <a:pPr lvl="2"/>
                <a:r>
                  <a:rPr lang="en-US" dirty="0" smtClean="0"/>
                  <a:t>SE = </a:t>
                </a:r>
                <a14:m>
                  <m:oMath xmlns:m="http://schemas.openxmlformats.org/officeDocument/2006/math">
                    <m:f>
                      <m:fPr>
                        <m:ctrlPr>
                          <a:rPr lang="mr-IN" i="1">
                            <a:latin typeface="Cambria Math" charset="0"/>
                            <a:ea typeface="Cambria Math" charset="0"/>
                            <a:cs typeface="Cambria Math" charset="0"/>
                          </a:rPr>
                        </m:ctrlPr>
                      </m:fPr>
                      <m:num>
                        <m:r>
                          <a:rPr lang="mr-IN" i="1">
                            <a:latin typeface="Cambria Math" charset="0"/>
                            <a:ea typeface="Cambria Math" charset="0"/>
                            <a:cs typeface="Cambria Math" charset="0"/>
                          </a:rPr>
                          <m:t>𝜎</m:t>
                        </m:r>
                      </m:num>
                      <m:den>
                        <m:rad>
                          <m:radPr>
                            <m:degHide m:val="on"/>
                            <m:ctrlPr>
                              <a:rPr lang="mr-IN" i="1">
                                <a:latin typeface="Cambria Math" charset="0"/>
                                <a:ea typeface="Cambria Math" charset="0"/>
                                <a:cs typeface="Cambria Math" charset="0"/>
                              </a:rPr>
                            </m:ctrlPr>
                          </m:radPr>
                          <m:deg/>
                          <m:e>
                            <m:r>
                              <a:rPr lang="en-US" i="1">
                                <a:latin typeface="Cambria Math" charset="0"/>
                                <a:ea typeface="Cambria Math" charset="0"/>
                                <a:cs typeface="Cambria Math" charset="0"/>
                              </a:rPr>
                              <m:t>𝑛</m:t>
                            </m:r>
                          </m:e>
                        </m:rad>
                      </m:den>
                    </m:f>
                  </m:oMath>
                </a14:m>
                <a:endParaRPr lang="en-US" dirty="0" smtClean="0"/>
              </a:p>
              <a:p>
                <a:pPr lvl="2"/>
                <a:r>
                  <a:rPr lang="en-US" dirty="0" smtClean="0"/>
                  <a:t>95% CI = </a:t>
                </a:r>
                <a14:m>
                  <m:oMath xmlns:m="http://schemas.openxmlformats.org/officeDocument/2006/math">
                    <m:acc>
                      <m:accPr>
                        <m:chr m:val="̅"/>
                        <m:ctrlPr>
                          <a:rPr lang="en-US" i="1">
                            <a:latin typeface="Cambria Math" charset="0"/>
                          </a:rPr>
                        </m:ctrlPr>
                      </m:accPr>
                      <m:e>
                        <m:r>
                          <a:rPr lang="en-US" i="1">
                            <a:latin typeface="Cambria Math" charset="0"/>
                          </a:rPr>
                          <m:t>𝑥</m:t>
                        </m:r>
                      </m:e>
                    </m:acc>
                    <m:r>
                      <a:rPr lang="en-US" i="1" smtClean="0">
                        <a:latin typeface="Cambria Math" charset="0"/>
                        <a:ea typeface="Cambria Math" charset="0"/>
                        <a:cs typeface="Cambria Math" charset="0"/>
                      </a:rPr>
                      <m:t>±</m:t>
                    </m:r>
                    <m:sSub>
                      <m:sSubPr>
                        <m:ctrlPr>
                          <a:rPr lang="en-US" i="1" smtClean="0">
                            <a:latin typeface="Cambria Math" charset="0"/>
                            <a:ea typeface="Cambria Math" charset="0"/>
                            <a:cs typeface="Cambria Math" charset="0"/>
                          </a:rPr>
                        </m:ctrlPr>
                      </m:sSubPr>
                      <m:e>
                        <m:r>
                          <a:rPr lang="en-US" b="0" i="1" smtClean="0">
                            <a:latin typeface="Cambria Math" charset="0"/>
                            <a:ea typeface="Cambria Math" charset="0"/>
                            <a:cs typeface="Cambria Math" charset="0"/>
                          </a:rPr>
                          <m:t>𝑍</m:t>
                        </m:r>
                      </m:e>
                      <m:sub>
                        <m:r>
                          <a:rPr lang="en-US" b="0" i="1" smtClean="0">
                            <a:latin typeface="Cambria Math" charset="0"/>
                            <a:ea typeface="Cambria Math" charset="0"/>
                            <a:cs typeface="Cambria Math" charset="0"/>
                          </a:rPr>
                          <m:t>0.025</m:t>
                        </m:r>
                      </m:sub>
                    </m:sSub>
                    <m:r>
                      <a:rPr lang="en-US" i="1" smtClean="0">
                        <a:latin typeface="Cambria Math" charset="0"/>
                        <a:ea typeface="Cambria Math" charset="0"/>
                        <a:cs typeface="Cambria Math" charset="0"/>
                      </a:rPr>
                      <m:t>𝑆</m:t>
                    </m:r>
                    <m:r>
                      <a:rPr lang="en-US" b="0" i="1" smtClean="0">
                        <a:latin typeface="Cambria Math" charset="0"/>
                        <a:ea typeface="Cambria Math" charset="0"/>
                        <a:cs typeface="Cambria Math" charset="0"/>
                      </a:rPr>
                      <m:t>𝐸</m:t>
                    </m:r>
                  </m:oMath>
                </a14:m>
                <a:endParaRPr lang="en-US" dirty="0" smtClean="0"/>
              </a:p>
              <a:p>
                <a:pPr lvl="1"/>
                <a:r>
                  <a:rPr lang="en-US" dirty="0" smtClean="0"/>
                  <a:t>Unknown </a:t>
                </a:r>
                <a:r>
                  <a:rPr lang="en-US" dirty="0" err="1"/>
                  <a:t>σ</a:t>
                </a:r>
                <a:r>
                  <a:rPr lang="en-US" dirty="0"/>
                  <a:t>  </a:t>
                </a:r>
              </a:p>
              <a:p>
                <a:pPr lvl="2"/>
                <a:r>
                  <a:rPr lang="en-US" dirty="0"/>
                  <a:t>SE = </a:t>
                </a:r>
                <a14:m>
                  <m:oMath xmlns:m="http://schemas.openxmlformats.org/officeDocument/2006/math">
                    <m:f>
                      <m:fPr>
                        <m:ctrlPr>
                          <a:rPr lang="mr-IN" i="1">
                            <a:latin typeface="Cambria Math" charset="0"/>
                            <a:ea typeface="Cambria Math" charset="0"/>
                            <a:cs typeface="Cambria Math" charset="0"/>
                          </a:rPr>
                        </m:ctrlPr>
                      </m:fPr>
                      <m:num>
                        <m:r>
                          <a:rPr lang="en-US" b="0" i="1" smtClean="0">
                            <a:latin typeface="Cambria Math" charset="0"/>
                            <a:ea typeface="Cambria Math" charset="0"/>
                            <a:cs typeface="Cambria Math" charset="0"/>
                          </a:rPr>
                          <m:t>𝑠</m:t>
                        </m:r>
                      </m:num>
                      <m:den>
                        <m:rad>
                          <m:radPr>
                            <m:degHide m:val="on"/>
                            <m:ctrlPr>
                              <a:rPr lang="mr-IN" i="1">
                                <a:latin typeface="Cambria Math" charset="0"/>
                                <a:ea typeface="Cambria Math" charset="0"/>
                                <a:cs typeface="Cambria Math" charset="0"/>
                              </a:rPr>
                            </m:ctrlPr>
                          </m:radPr>
                          <m:deg/>
                          <m:e>
                            <m:r>
                              <a:rPr lang="en-US" i="1">
                                <a:latin typeface="Cambria Math" charset="0"/>
                                <a:ea typeface="Cambria Math" charset="0"/>
                                <a:cs typeface="Cambria Math" charset="0"/>
                              </a:rPr>
                              <m:t>𝑛</m:t>
                            </m:r>
                          </m:e>
                        </m:rad>
                      </m:den>
                    </m:f>
                  </m:oMath>
                </a14:m>
                <a:endParaRPr lang="en-US" dirty="0"/>
              </a:p>
              <a:p>
                <a:pPr lvl="2"/>
                <a:r>
                  <a:rPr lang="en-US" dirty="0"/>
                  <a:t>95% CI = </a:t>
                </a:r>
                <a14:m>
                  <m:oMath xmlns:m="http://schemas.openxmlformats.org/officeDocument/2006/math">
                    <m:acc>
                      <m:accPr>
                        <m:chr m:val="̅"/>
                        <m:ctrlPr>
                          <a:rPr lang="en-US" i="1">
                            <a:latin typeface="Cambria Math" charset="0"/>
                          </a:rPr>
                        </m:ctrlPr>
                      </m:accPr>
                      <m:e>
                        <m:r>
                          <a:rPr lang="en-US" i="1">
                            <a:latin typeface="Cambria Math" charset="0"/>
                          </a:rPr>
                          <m:t>𝑥</m:t>
                        </m:r>
                      </m:e>
                    </m:acc>
                    <m:r>
                      <a:rPr lang="en-US" i="1">
                        <a:latin typeface="Cambria Math" charset="0"/>
                        <a:ea typeface="Cambria Math" charset="0"/>
                        <a:cs typeface="Cambria Math" charset="0"/>
                      </a:rPr>
                      <m:t>±</m:t>
                    </m:r>
                    <m:sSub>
                      <m:sSubPr>
                        <m:ctrlPr>
                          <a:rPr lang="en-US" i="1">
                            <a:latin typeface="Cambria Math" charset="0"/>
                            <a:ea typeface="Cambria Math" charset="0"/>
                            <a:cs typeface="Cambria Math" charset="0"/>
                          </a:rPr>
                        </m:ctrlPr>
                      </m:sSubPr>
                      <m:e>
                        <m:r>
                          <a:rPr lang="en-US" b="0" i="1" smtClean="0">
                            <a:latin typeface="Cambria Math" charset="0"/>
                            <a:ea typeface="Cambria Math" charset="0"/>
                            <a:cs typeface="Cambria Math" charset="0"/>
                          </a:rPr>
                          <m:t>𝑡</m:t>
                        </m:r>
                      </m:e>
                      <m:sub>
                        <m:r>
                          <a:rPr lang="en-US" i="1">
                            <a:latin typeface="Cambria Math" charset="0"/>
                            <a:ea typeface="Cambria Math" charset="0"/>
                            <a:cs typeface="Cambria Math" charset="0"/>
                          </a:rPr>
                          <m:t>0.025</m:t>
                        </m:r>
                      </m:sub>
                    </m:sSub>
                    <m:r>
                      <a:rPr lang="en-US" i="1">
                        <a:latin typeface="Cambria Math" charset="0"/>
                        <a:ea typeface="Cambria Math" charset="0"/>
                        <a:cs typeface="Cambria Math" charset="0"/>
                      </a:rPr>
                      <m:t>𝑆𝐸</m:t>
                    </m:r>
                  </m:oMath>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2424" t="-3182"/>
                </a:stretch>
              </a:blipFill>
            </p:spPr>
            <p:txBody>
              <a:bodyPr/>
              <a:lstStyle/>
              <a:p>
                <a:r>
                  <a:rPr lang="en-US">
                    <a:noFill/>
                  </a:rPr>
                  <a:t> </a:t>
                </a:r>
              </a:p>
            </p:txBody>
          </p:sp>
        </mc:Fallback>
      </mc:AlternateContent>
    </p:spTree>
    <p:extLst>
      <p:ext uri="{BB962C8B-B14F-4D97-AF65-F5344CB8AC3E}">
        <p14:creationId xmlns:p14="http://schemas.microsoft.com/office/powerpoint/2010/main" val="6134434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Contingency tables show associated counts for two+ categorical variables</a:t>
            </a:r>
          </a:p>
        </p:txBody>
      </p:sp>
      <p:graphicFrame>
        <p:nvGraphicFramePr>
          <p:cNvPr id="4" name="Content Placeholder 3"/>
          <p:cNvGraphicFramePr>
            <a:graphicFrameLocks/>
          </p:cNvGraphicFramePr>
          <p:nvPr>
            <p:extLst>
              <p:ext uri="{D42A27DB-BD31-4B8C-83A1-F6EECF244321}">
                <p14:modId xmlns:p14="http://schemas.microsoft.com/office/powerpoint/2010/main" val="1318359042"/>
              </p:ext>
            </p:extLst>
          </p:nvPr>
        </p:nvGraphicFramePr>
        <p:xfrm>
          <a:off x="1988820" y="2504724"/>
          <a:ext cx="8275320" cy="1702663"/>
        </p:xfrm>
        <a:graphic>
          <a:graphicData uri="http://schemas.openxmlformats.org/drawingml/2006/table">
            <a:tbl>
              <a:tblPr firstRow="1" bandRow="1">
                <a:tableStyleId>{5C22544A-7EE6-4342-B048-85BDC9FD1C3A}</a:tableStyleId>
              </a:tblPr>
              <a:tblGrid>
                <a:gridCol w="2758440"/>
                <a:gridCol w="2758440"/>
                <a:gridCol w="2758440"/>
              </a:tblGrid>
              <a:tr h="588099">
                <a:tc>
                  <a:txBody>
                    <a:bodyPr/>
                    <a:lstStyle/>
                    <a:p>
                      <a:endParaRPr lang="en-US" sz="26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600" b="1" dirty="0" smtClean="0">
                          <a:solidFill>
                            <a:schemeClr val="tx1"/>
                          </a:solidFill>
                        </a:rPr>
                        <a:t>Takes</a:t>
                      </a:r>
                      <a:r>
                        <a:rPr lang="en-US" sz="2600" b="1" baseline="0" dirty="0" smtClean="0">
                          <a:solidFill>
                            <a:schemeClr val="tx1"/>
                          </a:solidFill>
                        </a:rPr>
                        <a:t> daily aspirin</a:t>
                      </a:r>
                      <a:endParaRPr lang="en-US" sz="2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600" b="1" dirty="0" smtClean="0">
                          <a:solidFill>
                            <a:schemeClr val="tx1"/>
                          </a:solidFill>
                        </a:rPr>
                        <a:t>No daily aspirin</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557282">
                <a:tc>
                  <a:txBody>
                    <a:bodyPr/>
                    <a:lstStyle/>
                    <a:p>
                      <a:r>
                        <a:rPr lang="en-US" sz="2600" b="1" dirty="0" smtClean="0">
                          <a:solidFill>
                            <a:schemeClr val="tx1"/>
                          </a:solidFill>
                        </a:rPr>
                        <a:t>Heart attack</a:t>
                      </a:r>
                      <a:endParaRPr lang="en-US" sz="2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600" dirty="0" smtClean="0">
                          <a:solidFill>
                            <a:schemeClr val="tx1"/>
                          </a:solidFill>
                        </a:rPr>
                        <a:t>75</a:t>
                      </a:r>
                      <a:endParaRPr lang="en-US" sz="2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600" dirty="0" smtClean="0">
                          <a:solidFill>
                            <a:schemeClr val="tx1"/>
                          </a:solidFill>
                        </a:rPr>
                        <a:t>62</a:t>
                      </a:r>
                      <a:endParaRPr lang="en-US" sz="26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57282">
                <a:tc>
                  <a:txBody>
                    <a:bodyPr/>
                    <a:lstStyle/>
                    <a:p>
                      <a:r>
                        <a:rPr lang="en-US" sz="2600" b="1" dirty="0" smtClean="0">
                          <a:solidFill>
                            <a:schemeClr val="tx1"/>
                          </a:solidFill>
                        </a:rPr>
                        <a:t>No heart attack</a:t>
                      </a:r>
                      <a:endParaRPr lang="en-US" sz="2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600" dirty="0" smtClean="0">
                          <a:solidFill>
                            <a:schemeClr val="tx1"/>
                          </a:solidFill>
                        </a:rPr>
                        <a:t>108</a:t>
                      </a:r>
                      <a:endParaRPr lang="en-US" sz="2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600" dirty="0" smtClean="0">
                          <a:solidFill>
                            <a:schemeClr val="tx1"/>
                          </a:solidFill>
                        </a:rPr>
                        <a:t>71</a:t>
                      </a:r>
                      <a:endParaRPr lang="en-US" sz="26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p:spTree>
    <p:extLst>
      <p:ext uri="{BB962C8B-B14F-4D97-AF65-F5344CB8AC3E}">
        <p14:creationId xmlns:p14="http://schemas.microsoft.com/office/powerpoint/2010/main" val="43460585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352774" y="2208609"/>
            <a:ext cx="3292288" cy="2985008"/>
          </a:xfrm>
          <a:prstGeom prst="rect">
            <a:avLst/>
          </a:prstGeom>
        </p:spPr>
      </p:pic>
      <p:sp>
        <p:nvSpPr>
          <p:cNvPr id="2" name="Title 1"/>
          <p:cNvSpPr>
            <a:spLocks noGrp="1"/>
          </p:cNvSpPr>
          <p:nvPr>
            <p:ph type="title"/>
          </p:nvPr>
        </p:nvSpPr>
        <p:spPr/>
        <p:txBody>
          <a:bodyPr>
            <a:normAutofit/>
          </a:bodyPr>
          <a:lstStyle/>
          <a:p>
            <a:r>
              <a:rPr lang="en-US" sz="4200" dirty="0"/>
              <a:t>Example: 𝟀</a:t>
            </a:r>
            <a:r>
              <a:rPr lang="en-US" sz="4200" baseline="30000" dirty="0"/>
              <a:t>2 </a:t>
            </a:r>
            <a:r>
              <a:rPr lang="en-US" sz="4200" dirty="0"/>
              <a:t>test for </a:t>
            </a:r>
            <a:r>
              <a:rPr lang="en-US" sz="4200" dirty="0" smtClean="0"/>
              <a:t>independence/association</a:t>
            </a:r>
            <a:endParaRPr lang="en-US" sz="4200" dirty="0"/>
          </a:p>
        </p:txBody>
      </p:sp>
      <p:sp>
        <p:nvSpPr>
          <p:cNvPr id="3" name="Content Placeholder 2"/>
          <p:cNvSpPr>
            <a:spLocks noGrp="1"/>
          </p:cNvSpPr>
          <p:nvPr>
            <p:ph idx="1"/>
          </p:nvPr>
        </p:nvSpPr>
        <p:spPr/>
        <p:txBody>
          <a:bodyPr>
            <a:normAutofit/>
          </a:bodyPr>
          <a:lstStyle/>
          <a:p>
            <a:r>
              <a:rPr lang="en-US" sz="2400" b="1" dirty="0" smtClean="0"/>
              <a:t>Life cycle of </a:t>
            </a:r>
            <a:r>
              <a:rPr lang="en-US" sz="2400" b="1" i="1" dirty="0"/>
              <a:t>R. </a:t>
            </a:r>
            <a:r>
              <a:rPr lang="en-US" sz="2400" b="1" i="1" dirty="0" err="1"/>
              <a:t>ondatrae</a:t>
            </a:r>
            <a:r>
              <a:rPr lang="en-US" sz="2400" b="1" dirty="0"/>
              <a:t> </a:t>
            </a:r>
            <a:r>
              <a:rPr lang="en-US" sz="2400" b="1" dirty="0" smtClean="0"/>
              <a:t> </a:t>
            </a:r>
            <a:endParaRPr lang="en-US" sz="2400" b="1" dirty="0"/>
          </a:p>
        </p:txBody>
      </p:sp>
      <p:graphicFrame>
        <p:nvGraphicFramePr>
          <p:cNvPr id="4" name="Content Placeholder 3"/>
          <p:cNvGraphicFramePr>
            <a:graphicFrameLocks/>
          </p:cNvGraphicFramePr>
          <p:nvPr>
            <p:extLst>
              <p:ext uri="{D42A27DB-BD31-4B8C-83A1-F6EECF244321}">
                <p14:modId xmlns:p14="http://schemas.microsoft.com/office/powerpoint/2010/main" val="810807276"/>
              </p:ext>
            </p:extLst>
          </p:nvPr>
        </p:nvGraphicFramePr>
        <p:xfrm>
          <a:off x="3738504" y="4224855"/>
          <a:ext cx="7234295" cy="1891454"/>
        </p:xfrm>
        <a:graphic>
          <a:graphicData uri="http://schemas.openxmlformats.org/drawingml/2006/table">
            <a:tbl>
              <a:tblPr firstRow="1" bandRow="1">
                <a:tableStyleId>{5C22544A-7EE6-4342-B048-85BDC9FD1C3A}</a:tableStyleId>
              </a:tblPr>
              <a:tblGrid>
                <a:gridCol w="2789697"/>
                <a:gridCol w="2212387"/>
                <a:gridCol w="2232211"/>
              </a:tblGrid>
              <a:tr h="776890">
                <a:tc>
                  <a:txBody>
                    <a:bodyPr/>
                    <a:lstStyle/>
                    <a:p>
                      <a:endParaRPr lang="en-US" sz="24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solidFill>
                        </a:rPr>
                        <a:t>Uninfected frog</a:t>
                      </a:r>
                      <a:endParaRPr lang="en-US" sz="2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400" b="1" baseline="0" dirty="0" smtClean="0">
                          <a:solidFill>
                            <a:schemeClr val="tx1"/>
                          </a:solidFill>
                        </a:rPr>
                        <a:t>Infected frog</a:t>
                      </a:r>
                      <a:endParaRPr lang="en-US" sz="2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r>
              <a:tr h="557282">
                <a:tc>
                  <a:txBody>
                    <a:bodyPr/>
                    <a:lstStyle/>
                    <a:p>
                      <a:r>
                        <a:rPr lang="en-US" sz="2400" b="1" dirty="0" smtClean="0">
                          <a:solidFill>
                            <a:schemeClr val="tx1"/>
                          </a:solidFill>
                        </a:rPr>
                        <a:t>Eaten by bird</a:t>
                      </a:r>
                      <a:endParaRPr lang="en-US" sz="2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47</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57282">
                <a:tc>
                  <a:txBody>
                    <a:bodyPr/>
                    <a:lstStyle/>
                    <a:p>
                      <a:r>
                        <a:rPr lang="en-US" sz="2400" b="1" baseline="0" dirty="0" smtClean="0">
                          <a:solidFill>
                            <a:schemeClr val="tx1"/>
                          </a:solidFill>
                        </a:rPr>
                        <a:t>Not eaten by bird</a:t>
                      </a:r>
                      <a:endParaRPr lang="en-US" sz="2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400" dirty="0" smtClean="0">
                          <a:solidFill>
                            <a:schemeClr val="tx1"/>
                          </a:solidFill>
                        </a:rPr>
                        <a:t>49</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400" dirty="0" smtClean="0">
                          <a:solidFill>
                            <a:schemeClr val="tx1"/>
                          </a:solidFill>
                        </a:rPr>
                        <a:t>44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r>
            </a:tbl>
          </a:graphicData>
        </a:graphic>
      </p:graphicFrame>
      <p:sp>
        <p:nvSpPr>
          <p:cNvPr id="7" name="TextBox 6"/>
          <p:cNvSpPr txBox="1"/>
          <p:nvPr/>
        </p:nvSpPr>
        <p:spPr>
          <a:xfrm>
            <a:off x="6126480" y="2662734"/>
            <a:ext cx="5613025" cy="1107996"/>
          </a:xfrm>
          <a:prstGeom prst="rect">
            <a:avLst/>
          </a:prstGeom>
          <a:noFill/>
        </p:spPr>
        <p:txBody>
          <a:bodyPr wrap="square" rtlCol="0">
            <a:spAutoFit/>
          </a:bodyPr>
          <a:lstStyle/>
          <a:p>
            <a:r>
              <a:rPr lang="en-US" sz="2200" b="1" dirty="0" smtClean="0">
                <a:solidFill>
                  <a:srgbClr val="C00000"/>
                </a:solidFill>
              </a:rPr>
              <a:t>2 variables:</a:t>
            </a:r>
          </a:p>
          <a:p>
            <a:r>
              <a:rPr lang="en-US" sz="2200" dirty="0" smtClean="0">
                <a:solidFill>
                  <a:srgbClr val="C00000"/>
                </a:solidFill>
              </a:rPr>
              <a:t>    </a:t>
            </a:r>
            <a:r>
              <a:rPr lang="en-US" sz="2200" b="1" dirty="0" smtClean="0">
                <a:solidFill>
                  <a:srgbClr val="C00000"/>
                </a:solidFill>
              </a:rPr>
              <a:t>Eaten</a:t>
            </a:r>
            <a:r>
              <a:rPr lang="en-US" sz="2200" dirty="0" smtClean="0">
                <a:solidFill>
                  <a:srgbClr val="C00000"/>
                </a:solidFill>
              </a:rPr>
              <a:t> (2 categories yes/no)</a:t>
            </a:r>
          </a:p>
          <a:p>
            <a:r>
              <a:rPr lang="en-US" sz="2200" dirty="0">
                <a:solidFill>
                  <a:srgbClr val="C00000"/>
                </a:solidFill>
              </a:rPr>
              <a:t> </a:t>
            </a:r>
            <a:r>
              <a:rPr lang="en-US" sz="2200" dirty="0" smtClean="0">
                <a:solidFill>
                  <a:srgbClr val="C00000"/>
                </a:solidFill>
              </a:rPr>
              <a:t>   </a:t>
            </a:r>
            <a:r>
              <a:rPr lang="en-US" sz="2200" b="1" dirty="0" smtClean="0">
                <a:solidFill>
                  <a:srgbClr val="C00000"/>
                </a:solidFill>
              </a:rPr>
              <a:t>Infected</a:t>
            </a:r>
            <a:r>
              <a:rPr lang="en-US" sz="2200" dirty="0" smtClean="0">
                <a:solidFill>
                  <a:srgbClr val="C00000"/>
                </a:solidFill>
              </a:rPr>
              <a:t> (2 categories yes/no)</a:t>
            </a:r>
            <a:endParaRPr lang="en-US" sz="2200" dirty="0">
              <a:solidFill>
                <a:srgbClr val="C00000"/>
              </a:solidFill>
            </a:endParaRPr>
          </a:p>
        </p:txBody>
      </p:sp>
    </p:spTree>
    <p:extLst>
      <p:ext uri="{BB962C8B-B14F-4D97-AF65-F5344CB8AC3E}">
        <p14:creationId xmlns:p14="http://schemas.microsoft.com/office/powerpoint/2010/main" val="951060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𝟀</a:t>
            </a:r>
            <a:r>
              <a:rPr lang="en-US" baseline="30000" dirty="0"/>
              <a:t>2 </a:t>
            </a:r>
            <a:r>
              <a:rPr lang="en-US" dirty="0"/>
              <a:t>test for independence</a:t>
            </a:r>
          </a:p>
        </p:txBody>
      </p:sp>
      <p:graphicFrame>
        <p:nvGraphicFramePr>
          <p:cNvPr id="4" name="Content Placeholder 3"/>
          <p:cNvGraphicFramePr>
            <a:graphicFrameLocks/>
          </p:cNvGraphicFramePr>
          <p:nvPr>
            <p:extLst>
              <p:ext uri="{D42A27DB-BD31-4B8C-83A1-F6EECF244321}">
                <p14:modId xmlns:p14="http://schemas.microsoft.com/office/powerpoint/2010/main" val="1421090364"/>
              </p:ext>
            </p:extLst>
          </p:nvPr>
        </p:nvGraphicFramePr>
        <p:xfrm>
          <a:off x="1729291" y="3754208"/>
          <a:ext cx="9149380" cy="2135604"/>
        </p:xfrm>
        <a:graphic>
          <a:graphicData uri="http://schemas.openxmlformats.org/drawingml/2006/table">
            <a:tbl>
              <a:tblPr firstRow="1" bandRow="1">
                <a:tableStyleId>{5C22544A-7EE6-4342-B048-85BDC9FD1C3A}</a:tableStyleId>
              </a:tblPr>
              <a:tblGrid>
                <a:gridCol w="2646146"/>
                <a:gridCol w="2269415"/>
                <a:gridCol w="2177780"/>
                <a:gridCol w="2056039"/>
              </a:tblGrid>
              <a:tr h="518025">
                <a:tc>
                  <a:txBody>
                    <a:bodyPr/>
                    <a:lstStyle/>
                    <a:p>
                      <a:endParaRPr lang="en-US" sz="24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solidFill>
                        </a:rPr>
                        <a:t>Uninfected</a:t>
                      </a:r>
                      <a:r>
                        <a:rPr lang="en-US" sz="2400" b="1" baseline="0" dirty="0" smtClean="0">
                          <a:solidFill>
                            <a:schemeClr val="tx1"/>
                          </a:solidFill>
                        </a:rPr>
                        <a:t> frog</a:t>
                      </a:r>
                      <a:endParaRPr lang="en-US" sz="2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400" b="1" baseline="0" dirty="0" smtClean="0">
                          <a:solidFill>
                            <a:schemeClr val="tx1"/>
                          </a:solidFill>
                        </a:rPr>
                        <a:t>Infected frog</a:t>
                      </a:r>
                      <a:endParaRPr lang="en-US" sz="2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2400" b="1" dirty="0" smtClean="0">
                          <a:solidFill>
                            <a:schemeClr val="tx1"/>
                          </a:solidFill>
                        </a:rPr>
                        <a:t>TOTAL</a:t>
                      </a:r>
                      <a:endParaRPr lang="en-US" sz="2400" b="1"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539193">
                <a:tc>
                  <a:txBody>
                    <a:bodyPr/>
                    <a:lstStyle/>
                    <a:p>
                      <a:r>
                        <a:rPr lang="en-US" sz="2400" b="1" dirty="0" smtClean="0">
                          <a:solidFill>
                            <a:schemeClr val="tx1"/>
                          </a:solidFill>
                        </a:rPr>
                        <a:t>Eaten by bird</a:t>
                      </a:r>
                      <a:endParaRPr lang="en-US" sz="2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1</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47</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smtClean="0">
                          <a:solidFill>
                            <a:schemeClr val="tx1"/>
                          </a:solidFill>
                        </a:rPr>
                        <a:t>48</a:t>
                      </a:r>
                      <a:endParaRPr lang="en-US" sz="2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39193">
                <a:tc>
                  <a:txBody>
                    <a:bodyPr/>
                    <a:lstStyle/>
                    <a:p>
                      <a:r>
                        <a:rPr lang="en-US" sz="2400" b="1" baseline="0" dirty="0" smtClean="0">
                          <a:solidFill>
                            <a:schemeClr val="tx1"/>
                          </a:solidFill>
                        </a:rPr>
                        <a:t>Not eaten</a:t>
                      </a:r>
                      <a:endParaRPr lang="en-US" sz="2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49</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smtClean="0">
                          <a:solidFill>
                            <a:schemeClr val="tx1"/>
                          </a:solidFill>
                        </a:rPr>
                        <a:t>44</a:t>
                      </a:r>
                      <a:endParaRPr lang="en-US" sz="2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smtClean="0">
                          <a:solidFill>
                            <a:schemeClr val="tx1"/>
                          </a:solidFill>
                        </a:rPr>
                        <a:t>93</a:t>
                      </a:r>
                      <a:endParaRPr lang="en-US" sz="2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39193">
                <a:tc>
                  <a:txBody>
                    <a:bodyPr/>
                    <a:lstStyle/>
                    <a:p>
                      <a:pPr algn="ctr"/>
                      <a:r>
                        <a:rPr lang="en-US" sz="2400" b="1" dirty="0" smtClean="0">
                          <a:solidFill>
                            <a:schemeClr val="tx1"/>
                          </a:solidFill>
                        </a:rPr>
                        <a:t>TOTAL</a:t>
                      </a:r>
                      <a:endParaRPr lang="en-US" sz="2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400" b="1" dirty="0" smtClean="0">
                          <a:solidFill>
                            <a:schemeClr val="tx1"/>
                          </a:solidFill>
                        </a:rPr>
                        <a:t>50</a:t>
                      </a:r>
                      <a:endParaRPr lang="en-US" sz="2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400" b="1" dirty="0" smtClean="0">
                          <a:solidFill>
                            <a:schemeClr val="tx1"/>
                          </a:solidFill>
                        </a:rPr>
                        <a:t>91</a:t>
                      </a:r>
                      <a:endParaRPr lang="en-US" sz="2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400" b="1" dirty="0" smtClean="0">
                          <a:solidFill>
                            <a:schemeClr val="tx1"/>
                          </a:solidFill>
                        </a:rPr>
                        <a:t>141</a:t>
                      </a:r>
                      <a:endParaRPr lang="en-US" sz="2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p:sp>
        <p:nvSpPr>
          <p:cNvPr id="5" name="Rectangle 4"/>
          <p:cNvSpPr/>
          <p:nvPr/>
        </p:nvSpPr>
        <p:spPr>
          <a:xfrm>
            <a:off x="858818" y="1887553"/>
            <a:ext cx="11333182" cy="1292662"/>
          </a:xfrm>
          <a:prstGeom prst="rect">
            <a:avLst/>
          </a:prstGeom>
        </p:spPr>
        <p:txBody>
          <a:bodyPr wrap="square">
            <a:spAutoFit/>
          </a:bodyPr>
          <a:lstStyle/>
          <a:p>
            <a:pPr marL="201168" lvl="1" indent="0">
              <a:buNone/>
            </a:pPr>
            <a:r>
              <a:rPr lang="en-US" sz="2600" b="1" dirty="0"/>
              <a:t>H</a:t>
            </a:r>
            <a:r>
              <a:rPr lang="en-US" sz="2600" b="1" baseline="-25000" dirty="0"/>
              <a:t>0</a:t>
            </a:r>
            <a:r>
              <a:rPr lang="en-US" sz="2600" b="1" dirty="0"/>
              <a:t> : </a:t>
            </a:r>
            <a:r>
              <a:rPr lang="en-US" sz="2600" b="1" dirty="0" smtClean="0"/>
              <a:t>Infection and being eaten are independent</a:t>
            </a:r>
          </a:p>
          <a:p>
            <a:pPr marL="201168" lvl="1" indent="0">
              <a:buNone/>
            </a:pPr>
            <a:endParaRPr lang="en-US" sz="2600" b="1" dirty="0"/>
          </a:p>
          <a:p>
            <a:pPr marL="201168" lvl="1" indent="0">
              <a:buNone/>
            </a:pPr>
            <a:r>
              <a:rPr lang="en-US" sz="2600" b="1" dirty="0" smtClean="0"/>
              <a:t>H</a:t>
            </a:r>
            <a:r>
              <a:rPr lang="en-US" sz="2600" b="1" baseline="-25000" dirty="0" smtClean="0"/>
              <a:t>A</a:t>
            </a:r>
            <a:r>
              <a:rPr lang="en-US" sz="2600" b="1" dirty="0"/>
              <a:t>: Infection </a:t>
            </a:r>
            <a:r>
              <a:rPr lang="en-US" sz="2600" b="1" dirty="0" smtClean="0"/>
              <a:t>and </a:t>
            </a:r>
            <a:r>
              <a:rPr lang="en-US" sz="2600" b="1" dirty="0"/>
              <a:t>being eaten are </a:t>
            </a:r>
            <a:r>
              <a:rPr lang="en-US" sz="2600" b="1" dirty="0" smtClean="0"/>
              <a:t>not independent</a:t>
            </a:r>
            <a:endParaRPr lang="en-US" sz="2600" b="1" dirty="0"/>
          </a:p>
        </p:txBody>
      </p:sp>
    </p:spTree>
    <p:extLst>
      <p:ext uri="{BB962C8B-B14F-4D97-AF65-F5344CB8AC3E}">
        <p14:creationId xmlns:p14="http://schemas.microsoft.com/office/powerpoint/2010/main" val="1760824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Computing the test statistic</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14:m>
                  <m:oMath xmlns:m="http://schemas.openxmlformats.org/officeDocument/2006/math">
                    <m:sSup>
                      <m:sSupPr>
                        <m:ctrlPr>
                          <a:rPr lang="en-US" i="1" smtClean="0">
                            <a:latin typeface="Cambria Math" charset="0"/>
                          </a:rPr>
                        </m:ctrlPr>
                      </m:sSupPr>
                      <m:e>
                        <m:r>
                          <a:rPr lang="en-US" i="1">
                            <a:latin typeface="Cambria Math" charset="0"/>
                            <a:ea typeface="Cambria Math" charset="0"/>
                            <a:cs typeface="Cambria Math" charset="0"/>
                          </a:rPr>
                          <m:t>𝜒</m:t>
                        </m:r>
                      </m:e>
                      <m:sup>
                        <m:r>
                          <a:rPr lang="en-US" i="1">
                            <a:latin typeface="Cambria Math" charset="0"/>
                          </a:rPr>
                          <m:t>2</m:t>
                        </m:r>
                      </m:sup>
                    </m:sSup>
                    <m:r>
                      <a:rPr lang="en-US" i="1">
                        <a:latin typeface="Cambria Math" charset="0"/>
                      </a:rPr>
                      <m:t>= </m:t>
                    </m:r>
                    <m:nary>
                      <m:naryPr>
                        <m:chr m:val="∑"/>
                        <m:limLoc m:val="subSup"/>
                        <m:supHide m:val="on"/>
                        <m:ctrlPr>
                          <a:rPr lang="en-US" i="1" smtClean="0">
                            <a:latin typeface="Cambria Math" charset="0"/>
                          </a:rPr>
                        </m:ctrlPr>
                      </m:naryPr>
                      <m:sub>
                        <m:r>
                          <m:rPr>
                            <m:brk m:alnAt="9"/>
                          </m:rPr>
                          <a:rPr lang="en-US" b="0" i="1" smtClean="0">
                            <a:latin typeface="Cambria Math" charset="0"/>
                          </a:rPr>
                          <m:t>𝑐</m:t>
                        </m:r>
                      </m:sub>
                      <m:sup/>
                      <m:e>
                        <m:nary>
                          <m:naryPr>
                            <m:chr m:val="∑"/>
                            <m:supHide m:val="on"/>
                            <m:ctrlPr>
                              <a:rPr lang="en-US" i="1">
                                <a:latin typeface="Cambria Math" charset="0"/>
                              </a:rPr>
                            </m:ctrlPr>
                          </m:naryPr>
                          <m:sub>
                            <m:r>
                              <a:rPr lang="en-US" i="1">
                                <a:latin typeface="Cambria Math" charset="0"/>
                              </a:rPr>
                              <m:t>𝑟</m:t>
                            </m:r>
                          </m:sub>
                          <m:sup/>
                          <m:e>
                            <m:f>
                              <m:fPr>
                                <m:ctrlPr>
                                  <a:rPr lang="mr-IN" i="1">
                                    <a:latin typeface="Cambria Math" charset="0"/>
                                  </a:rPr>
                                </m:ctrlPr>
                              </m:fPr>
                              <m:num>
                                <m:sSup>
                                  <m:sSupPr>
                                    <m:ctrlPr>
                                      <a:rPr lang="mr-IN" i="1">
                                        <a:latin typeface="Cambria Math" charset="0"/>
                                      </a:rPr>
                                    </m:ctrlPr>
                                  </m:sSupPr>
                                  <m:e>
                                    <m:d>
                                      <m:dPr>
                                        <m:ctrlPr>
                                          <a:rPr lang="mr-IN" i="1">
                                            <a:latin typeface="Cambria Math" charset="0"/>
                                          </a:rPr>
                                        </m:ctrlPr>
                                      </m:dPr>
                                      <m:e>
                                        <m:sSub>
                                          <m:sSubPr>
                                            <m:ctrlPr>
                                              <a:rPr lang="en-US" i="1" smtClean="0">
                                                <a:latin typeface="Cambria Math" charset="0"/>
                                              </a:rPr>
                                            </m:ctrlPr>
                                          </m:sSubPr>
                                          <m:e>
                                            <m:r>
                                              <a:rPr lang="en-US" i="1">
                                                <a:latin typeface="Cambria Math" charset="0"/>
                                              </a:rPr>
                                              <m:t># </m:t>
                                            </m:r>
                                            <m:r>
                                              <a:rPr lang="en-US" i="1">
                                                <a:latin typeface="Cambria Math" charset="0"/>
                                              </a:rPr>
                                              <m:t>𝑜𝑏𝑠𝑒𝑟𝑣𝑒𝑑</m:t>
                                            </m:r>
                                          </m:e>
                                          <m:sub>
                                            <m:r>
                                              <a:rPr lang="en-US" b="0" i="1" smtClean="0">
                                                <a:latin typeface="Cambria Math" charset="0"/>
                                              </a:rPr>
                                              <m:t>𝑟</m:t>
                                            </m:r>
                                            <m:r>
                                              <a:rPr lang="en-US" b="0" i="1" smtClean="0">
                                                <a:latin typeface="Cambria Math" charset="0"/>
                                              </a:rPr>
                                              <m:t>,</m:t>
                                            </m:r>
                                            <m:r>
                                              <a:rPr lang="en-US" b="0" i="1" smtClean="0">
                                                <a:latin typeface="Cambria Math" charset="0"/>
                                              </a:rPr>
                                              <m:t>𝑐</m:t>
                                            </m:r>
                                          </m:sub>
                                        </m:sSub>
                                        <m:r>
                                          <a:rPr lang="en-US" i="1">
                                            <a:latin typeface="Cambria Math" charset="0"/>
                                          </a:rPr>
                                          <m:t>−</m:t>
                                        </m:r>
                                        <m:sSub>
                                          <m:sSubPr>
                                            <m:ctrlPr>
                                              <a:rPr lang="en-US" i="1">
                                                <a:latin typeface="Cambria Math" charset="0"/>
                                              </a:rPr>
                                            </m:ctrlPr>
                                          </m:sSubPr>
                                          <m:e>
                                            <m:r>
                                              <a:rPr lang="en-US" i="1">
                                                <a:latin typeface="Cambria Math" charset="0"/>
                                              </a:rPr>
                                              <m:t># </m:t>
                                            </m:r>
                                            <m:r>
                                              <a:rPr lang="en-US" i="1">
                                                <a:latin typeface="Cambria Math" charset="0"/>
                                              </a:rPr>
                                              <m:t>𝑒𝑥𝑝𝑒𝑐𝑡𝑒𝑑</m:t>
                                            </m:r>
                                          </m:e>
                                          <m:sub>
                                            <m:r>
                                              <a:rPr lang="en-US" b="0" i="1" smtClean="0">
                                                <a:latin typeface="Cambria Math" charset="0"/>
                                              </a:rPr>
                                              <m:t>𝑟</m:t>
                                            </m:r>
                                            <m:r>
                                              <a:rPr lang="en-US" b="0" i="1" smtClean="0">
                                                <a:latin typeface="Cambria Math" charset="0"/>
                                              </a:rPr>
                                              <m:t>,</m:t>
                                            </m:r>
                                            <m:r>
                                              <a:rPr lang="en-US" b="0" i="1" smtClean="0">
                                                <a:latin typeface="Cambria Math" charset="0"/>
                                              </a:rPr>
                                              <m:t>𝑐</m:t>
                                            </m:r>
                                          </m:sub>
                                        </m:sSub>
                                      </m:e>
                                    </m:d>
                                  </m:e>
                                  <m:sup>
                                    <m:r>
                                      <a:rPr lang="en-US" i="1">
                                        <a:latin typeface="Cambria Math" charset="0"/>
                                      </a:rPr>
                                      <m:t>2</m:t>
                                    </m:r>
                                  </m:sup>
                                </m:sSup>
                              </m:num>
                              <m:den>
                                <m:sSub>
                                  <m:sSubPr>
                                    <m:ctrlPr>
                                      <a:rPr lang="en-US" i="1">
                                        <a:latin typeface="Cambria Math" charset="0"/>
                                      </a:rPr>
                                    </m:ctrlPr>
                                  </m:sSubPr>
                                  <m:e>
                                    <m:r>
                                      <a:rPr lang="en-US" i="1">
                                        <a:latin typeface="Cambria Math" charset="0"/>
                                      </a:rPr>
                                      <m:t># </m:t>
                                    </m:r>
                                    <m:r>
                                      <a:rPr lang="en-US" i="1">
                                        <a:latin typeface="Cambria Math" charset="0"/>
                                      </a:rPr>
                                      <m:t>𝑒𝑥𝑝𝑒𝑐𝑡𝑒𝑑</m:t>
                                    </m:r>
                                  </m:e>
                                  <m:sub>
                                    <m:r>
                                      <a:rPr lang="en-US" b="0" i="1" smtClean="0">
                                        <a:latin typeface="Cambria Math" charset="0"/>
                                      </a:rPr>
                                      <m:t>𝑟</m:t>
                                    </m:r>
                                    <m:r>
                                      <a:rPr lang="en-US" b="0" i="1" smtClean="0">
                                        <a:latin typeface="Cambria Math" charset="0"/>
                                      </a:rPr>
                                      <m:t>,</m:t>
                                    </m:r>
                                    <m:r>
                                      <a:rPr lang="en-US" b="0" i="1" smtClean="0">
                                        <a:latin typeface="Cambria Math" charset="0"/>
                                      </a:rPr>
                                      <m:t>𝑐</m:t>
                                    </m:r>
                                  </m:sub>
                                </m:sSub>
                              </m:den>
                            </m:f>
                          </m:e>
                        </m:nary>
                      </m:e>
                    </m:nary>
                  </m:oMath>
                </a14:m>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a:stretch>
              </a:blipFill>
            </p:spPr>
            <p:txBody>
              <a:bodyPr/>
              <a:lstStyle/>
              <a:p>
                <a:r>
                  <a:rPr lang="en-US">
                    <a:noFill/>
                  </a:rPr>
                  <a:t> </a:t>
                </a:r>
              </a:p>
            </p:txBody>
          </p:sp>
        </mc:Fallback>
      </mc:AlternateContent>
      <p:graphicFrame>
        <p:nvGraphicFramePr>
          <p:cNvPr id="4" name="Content Placeholder 3"/>
          <p:cNvGraphicFramePr>
            <a:graphicFrameLocks/>
          </p:cNvGraphicFramePr>
          <p:nvPr>
            <p:extLst>
              <p:ext uri="{D42A27DB-BD31-4B8C-83A1-F6EECF244321}">
                <p14:modId xmlns:p14="http://schemas.microsoft.com/office/powerpoint/2010/main" val="240669402"/>
              </p:ext>
            </p:extLst>
          </p:nvPr>
        </p:nvGraphicFramePr>
        <p:xfrm>
          <a:off x="7264660" y="3371907"/>
          <a:ext cx="4927340" cy="1481180"/>
        </p:xfrm>
        <a:graphic>
          <a:graphicData uri="http://schemas.openxmlformats.org/drawingml/2006/table">
            <a:tbl>
              <a:tblPr firstRow="1" bandRow="1">
                <a:tableStyleId>{5C22544A-7EE6-4342-B048-85BDC9FD1C3A}</a:tableStyleId>
              </a:tblPr>
              <a:tblGrid>
                <a:gridCol w="1348069"/>
                <a:gridCol w="1196788"/>
                <a:gridCol w="1385047"/>
                <a:gridCol w="997436"/>
              </a:tblGrid>
              <a:tr h="427827">
                <a:tc>
                  <a:txBody>
                    <a:bodyPr/>
                    <a:lstStyle/>
                    <a:p>
                      <a:endParaRPr lang="en-US" sz="16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600" b="1" dirty="0" smtClean="0">
                          <a:solidFill>
                            <a:schemeClr val="tx1"/>
                          </a:solidFill>
                        </a:rPr>
                        <a:t>Uninfected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600" b="1" baseline="0" dirty="0" smtClean="0">
                          <a:solidFill>
                            <a:schemeClr val="tx1"/>
                          </a:solidFill>
                        </a:rPr>
                        <a:t>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600" b="1" dirty="0" smtClean="0">
                          <a:solidFill>
                            <a:schemeClr val="tx1"/>
                          </a:solidFill>
                        </a:rPr>
                        <a:t>TOTAL</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309282">
                <a:tc>
                  <a:txBody>
                    <a:bodyPr/>
                    <a:lstStyle/>
                    <a:p>
                      <a:r>
                        <a:rPr lang="en-US" sz="1600" b="1" dirty="0" smtClean="0">
                          <a:solidFill>
                            <a:schemeClr val="tx1"/>
                          </a:solidFill>
                        </a:rPr>
                        <a:t>Eaten </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1 </a:t>
                      </a:r>
                      <a:endParaRPr lang="en-US" sz="16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5000"/>
                      </a:srgbClr>
                    </a:solidFill>
                  </a:tcPr>
                </a:tc>
                <a:tc>
                  <a:txBody>
                    <a:bodyPr/>
                    <a:lstStyle/>
                    <a:p>
                      <a:pPr algn="ctr"/>
                      <a:r>
                        <a:rPr lang="en-US" sz="1600" dirty="0" smtClean="0">
                          <a:solidFill>
                            <a:schemeClr val="tx1"/>
                          </a:solidFill>
                        </a:rPr>
                        <a:t>47</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1" dirty="0" smtClean="0">
                          <a:solidFill>
                            <a:schemeClr val="tx1"/>
                          </a:solidFill>
                        </a:rPr>
                        <a:t>48</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alpha val="20000"/>
                      </a:schemeClr>
                    </a:solidFill>
                  </a:tcPr>
                </a:tc>
              </a:tr>
              <a:tr h="346934">
                <a:tc>
                  <a:txBody>
                    <a:bodyPr/>
                    <a:lstStyle/>
                    <a:p>
                      <a:r>
                        <a:rPr lang="en-US" sz="1600" b="1" baseline="0" dirty="0" smtClean="0">
                          <a:solidFill>
                            <a:schemeClr val="tx1"/>
                          </a:solidFill>
                        </a:rPr>
                        <a:t>Not eaten</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49</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44</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1" dirty="0" smtClean="0">
                          <a:solidFill>
                            <a:schemeClr val="tx1"/>
                          </a:solidFill>
                        </a:rPr>
                        <a:t>93</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1139">
                <a:tc>
                  <a:txBody>
                    <a:bodyPr/>
                    <a:lstStyle/>
                    <a:p>
                      <a:pPr algn="l"/>
                      <a:r>
                        <a:rPr lang="en-US" sz="1600" b="1" dirty="0" smtClean="0">
                          <a:solidFill>
                            <a:schemeClr val="tx1"/>
                          </a:solidFill>
                        </a:rPr>
                        <a:t>TOTAL</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600" b="1" dirty="0" smtClean="0">
                          <a:solidFill>
                            <a:schemeClr val="tx1"/>
                          </a:solidFill>
                        </a:rPr>
                        <a:t>50</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6">
                        <a:alpha val="20000"/>
                      </a:schemeClr>
                    </a:solidFill>
                  </a:tcPr>
                </a:tc>
                <a:tc>
                  <a:txBody>
                    <a:bodyPr/>
                    <a:lstStyle/>
                    <a:p>
                      <a:pPr algn="ctr"/>
                      <a:r>
                        <a:rPr lang="en-US" sz="1600" b="1" dirty="0" smtClean="0">
                          <a:solidFill>
                            <a:schemeClr val="tx1"/>
                          </a:solidFill>
                        </a:rPr>
                        <a:t>91</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600" b="1" dirty="0" smtClean="0">
                          <a:solidFill>
                            <a:schemeClr val="tx1"/>
                          </a:solidFill>
                        </a:rPr>
                        <a:t>141</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6">
                        <a:alpha val="20000"/>
                      </a:schemeClr>
                    </a:solidFill>
                  </a:tcPr>
                </a:tc>
              </a:tr>
            </a:tbl>
          </a:graphicData>
        </a:graphic>
      </p:graphicFrame>
      <p:sp>
        <p:nvSpPr>
          <p:cNvPr id="6" name="TextBox 5"/>
          <p:cNvSpPr txBox="1"/>
          <p:nvPr/>
        </p:nvSpPr>
        <p:spPr>
          <a:xfrm>
            <a:off x="1097279" y="2937646"/>
            <a:ext cx="6715461" cy="769441"/>
          </a:xfrm>
          <a:prstGeom prst="rect">
            <a:avLst/>
          </a:prstGeom>
          <a:noFill/>
        </p:spPr>
        <p:txBody>
          <a:bodyPr wrap="square" rtlCol="0">
            <a:spAutoFit/>
          </a:bodyPr>
          <a:lstStyle/>
          <a:p>
            <a:r>
              <a:rPr lang="en-US" sz="2200" dirty="0" smtClean="0"/>
              <a:t>Under the null hypothesis, the variables are independent. </a:t>
            </a:r>
          </a:p>
          <a:p>
            <a:r>
              <a:rPr lang="en-US" sz="2200" dirty="0" smtClean="0"/>
              <a:t>Expected calculations employ </a:t>
            </a:r>
            <a:r>
              <a:rPr lang="en-US" sz="2200" b="1" dirty="0" smtClean="0"/>
              <a:t>P[A and B] = P[A] x P[B]</a:t>
            </a:r>
            <a:endParaRPr lang="en-US" sz="2200" b="1" dirty="0"/>
          </a:p>
        </p:txBody>
      </p:sp>
      <p:sp>
        <p:nvSpPr>
          <p:cNvPr id="7" name="TextBox 6"/>
          <p:cNvSpPr txBox="1"/>
          <p:nvPr/>
        </p:nvSpPr>
        <p:spPr>
          <a:xfrm>
            <a:off x="747655" y="4907274"/>
            <a:ext cx="9122486" cy="1446550"/>
          </a:xfrm>
          <a:prstGeom prst="rect">
            <a:avLst/>
          </a:prstGeom>
          <a:noFill/>
          <a:ln w="25400">
            <a:solidFill>
              <a:srgbClr val="C00000"/>
            </a:solidFill>
          </a:ln>
        </p:spPr>
        <p:txBody>
          <a:bodyPr wrap="square" rtlCol="0">
            <a:spAutoFit/>
          </a:bodyPr>
          <a:lstStyle/>
          <a:p>
            <a:r>
              <a:rPr lang="en-US" sz="2200" dirty="0" smtClean="0"/>
              <a:t>P[eaten and uninfected] = P[eaten]    x    P[uninfected]</a:t>
            </a:r>
          </a:p>
          <a:p>
            <a:r>
              <a:rPr lang="en-US" sz="2200" dirty="0"/>
              <a:t> </a:t>
            </a:r>
            <a:r>
              <a:rPr lang="en-US" sz="2200" dirty="0" smtClean="0"/>
              <a:t>                                           =   48/141    x    50/141       =   0.1207</a:t>
            </a:r>
          </a:p>
          <a:p>
            <a:r>
              <a:rPr lang="en-US" sz="2200" b="1" dirty="0" smtClean="0"/>
              <a:t>Expected count </a:t>
            </a:r>
            <a:r>
              <a:rPr lang="en-US" sz="2200" dirty="0" smtClean="0"/>
              <a:t>= </a:t>
            </a:r>
            <a:r>
              <a:rPr lang="en-US" sz="2200" dirty="0"/>
              <a:t>P[eaten and uninfected] </a:t>
            </a:r>
            <a:r>
              <a:rPr lang="en-US" sz="2200" dirty="0" smtClean="0"/>
              <a:t> x total    = </a:t>
            </a:r>
            <a:r>
              <a:rPr lang="en-US" sz="2200" b="1" dirty="0" smtClean="0"/>
              <a:t>17.02</a:t>
            </a:r>
          </a:p>
          <a:p>
            <a:r>
              <a:rPr lang="mr-IN" sz="2200" dirty="0" smtClean="0"/>
              <a:t>…</a:t>
            </a:r>
            <a:r>
              <a:rPr lang="en-US" sz="2200" dirty="0" smtClean="0"/>
              <a:t> = (row/total) x (column/total) x (total) </a:t>
            </a:r>
            <a:endParaRPr lang="en-US" sz="2200" dirty="0"/>
          </a:p>
        </p:txBody>
      </p:sp>
    </p:spTree>
    <p:extLst>
      <p:ext uri="{BB962C8B-B14F-4D97-AF65-F5344CB8AC3E}">
        <p14:creationId xmlns:p14="http://schemas.microsoft.com/office/powerpoint/2010/main" val="736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Performing the test</a:t>
            </a:r>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1097280" y="2259106"/>
                <a:ext cx="10824882" cy="2818657"/>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p>
                        <m:sSupPr>
                          <m:ctrlPr>
                            <a:rPr lang="en-US" i="1" smtClean="0">
                              <a:latin typeface="Cambria Math" charset="0"/>
                            </a:rPr>
                          </m:ctrlPr>
                        </m:sSupPr>
                        <m:e>
                          <m:r>
                            <a:rPr lang="en-US" i="1">
                              <a:latin typeface="Cambria Math" charset="0"/>
                              <a:ea typeface="Cambria Math" charset="0"/>
                              <a:cs typeface="Cambria Math" charset="0"/>
                            </a:rPr>
                            <m:t>𝜒</m:t>
                          </m:r>
                        </m:e>
                        <m:sup>
                          <m:r>
                            <a:rPr lang="en-US" i="1">
                              <a:latin typeface="Cambria Math" charset="0"/>
                            </a:rPr>
                            <m:t>2</m:t>
                          </m:r>
                        </m:sup>
                      </m:sSup>
                      <m:r>
                        <a:rPr lang="en-US" i="1">
                          <a:latin typeface="Cambria Math" charset="0"/>
                        </a:rPr>
                        <m:t>= </m:t>
                      </m:r>
                      <m:nary>
                        <m:naryPr>
                          <m:chr m:val="∑"/>
                          <m:limLoc m:val="subSup"/>
                          <m:supHide m:val="on"/>
                          <m:ctrlPr>
                            <a:rPr lang="en-US" i="1">
                              <a:latin typeface="Cambria Math" charset="0"/>
                            </a:rPr>
                          </m:ctrlPr>
                        </m:naryPr>
                        <m:sub>
                          <m:r>
                            <m:rPr>
                              <m:brk m:alnAt="9"/>
                            </m:rPr>
                            <a:rPr lang="en-US" i="1">
                              <a:latin typeface="Cambria Math" charset="0"/>
                            </a:rPr>
                            <m:t>𝑐</m:t>
                          </m:r>
                        </m:sub>
                        <m:sup/>
                        <m:e>
                          <m:nary>
                            <m:naryPr>
                              <m:chr m:val="∑"/>
                              <m:supHide m:val="on"/>
                              <m:ctrlPr>
                                <a:rPr lang="en-US" i="1">
                                  <a:latin typeface="Cambria Math" charset="0"/>
                                </a:rPr>
                              </m:ctrlPr>
                            </m:naryPr>
                            <m:sub>
                              <m:r>
                                <a:rPr lang="en-US" i="1">
                                  <a:latin typeface="Cambria Math" charset="0"/>
                                </a:rPr>
                                <m:t>𝑟</m:t>
                              </m:r>
                            </m:sub>
                            <m:sup/>
                            <m:e>
                              <m:f>
                                <m:fPr>
                                  <m:ctrlPr>
                                    <a:rPr lang="mr-IN" i="1">
                                      <a:latin typeface="Cambria Math" charset="0"/>
                                    </a:rPr>
                                  </m:ctrlPr>
                                </m:fPr>
                                <m:num>
                                  <m:sSup>
                                    <m:sSupPr>
                                      <m:ctrlPr>
                                        <a:rPr lang="mr-IN" i="1">
                                          <a:latin typeface="Cambria Math" charset="0"/>
                                        </a:rPr>
                                      </m:ctrlPr>
                                    </m:sSupPr>
                                    <m:e>
                                      <m:d>
                                        <m:dPr>
                                          <m:ctrlPr>
                                            <a:rPr lang="mr-IN" i="1">
                                              <a:latin typeface="Cambria Math" charset="0"/>
                                            </a:rPr>
                                          </m:ctrlPr>
                                        </m:dPr>
                                        <m:e>
                                          <m:sSub>
                                            <m:sSubPr>
                                              <m:ctrlPr>
                                                <a:rPr lang="en-US" i="1">
                                                  <a:latin typeface="Cambria Math" charset="0"/>
                                                </a:rPr>
                                              </m:ctrlPr>
                                            </m:sSubPr>
                                            <m:e>
                                              <m:r>
                                                <a:rPr lang="en-US" i="1">
                                                  <a:latin typeface="Cambria Math" charset="0"/>
                                                </a:rPr>
                                                <m:t># </m:t>
                                              </m:r>
                                              <m:r>
                                                <a:rPr lang="en-US" i="1">
                                                  <a:latin typeface="Cambria Math" charset="0"/>
                                                </a:rPr>
                                                <m:t>𝑜𝑏𝑠𝑒𝑟𝑣𝑒𝑑</m:t>
                                              </m:r>
                                            </m:e>
                                            <m:sub>
                                              <m:r>
                                                <a:rPr lang="en-US" i="1">
                                                  <a:latin typeface="Cambria Math" charset="0"/>
                                                </a:rPr>
                                                <m:t>𝑟</m:t>
                                              </m:r>
                                              <m:r>
                                                <a:rPr lang="en-US" i="1">
                                                  <a:latin typeface="Cambria Math" charset="0"/>
                                                </a:rPr>
                                                <m:t>,</m:t>
                                              </m:r>
                                              <m:r>
                                                <a:rPr lang="en-US" i="1">
                                                  <a:latin typeface="Cambria Math" charset="0"/>
                                                </a:rPr>
                                                <m:t>𝑐</m:t>
                                              </m:r>
                                            </m:sub>
                                          </m:sSub>
                                          <m:r>
                                            <a:rPr lang="en-US" i="1">
                                              <a:latin typeface="Cambria Math" charset="0"/>
                                            </a:rPr>
                                            <m:t>−</m:t>
                                          </m:r>
                                          <m:sSub>
                                            <m:sSubPr>
                                              <m:ctrlPr>
                                                <a:rPr lang="en-US" i="1">
                                                  <a:latin typeface="Cambria Math" charset="0"/>
                                                </a:rPr>
                                              </m:ctrlPr>
                                            </m:sSubPr>
                                            <m:e>
                                              <m:r>
                                                <a:rPr lang="en-US" i="1">
                                                  <a:latin typeface="Cambria Math" charset="0"/>
                                                </a:rPr>
                                                <m:t># </m:t>
                                              </m:r>
                                              <m:r>
                                                <a:rPr lang="en-US" i="1">
                                                  <a:latin typeface="Cambria Math" charset="0"/>
                                                </a:rPr>
                                                <m:t>𝑒𝑥𝑝𝑒𝑐𝑡𝑒𝑑</m:t>
                                              </m:r>
                                            </m:e>
                                            <m:sub>
                                              <m:r>
                                                <a:rPr lang="en-US" i="1">
                                                  <a:latin typeface="Cambria Math" charset="0"/>
                                                </a:rPr>
                                                <m:t>𝑟</m:t>
                                              </m:r>
                                              <m:r>
                                                <a:rPr lang="en-US" i="1">
                                                  <a:latin typeface="Cambria Math" charset="0"/>
                                                </a:rPr>
                                                <m:t>,</m:t>
                                              </m:r>
                                              <m:r>
                                                <a:rPr lang="en-US" i="1">
                                                  <a:latin typeface="Cambria Math" charset="0"/>
                                                </a:rPr>
                                                <m:t>𝑐</m:t>
                                              </m:r>
                                            </m:sub>
                                          </m:sSub>
                                        </m:e>
                                      </m:d>
                                    </m:e>
                                    <m:sup>
                                      <m:r>
                                        <a:rPr lang="en-US" i="1">
                                          <a:latin typeface="Cambria Math" charset="0"/>
                                        </a:rPr>
                                        <m:t>2</m:t>
                                      </m:r>
                                    </m:sup>
                                  </m:sSup>
                                </m:num>
                                <m:den>
                                  <m:sSub>
                                    <m:sSubPr>
                                      <m:ctrlPr>
                                        <a:rPr lang="en-US" i="1">
                                          <a:latin typeface="Cambria Math" charset="0"/>
                                        </a:rPr>
                                      </m:ctrlPr>
                                    </m:sSubPr>
                                    <m:e>
                                      <m:r>
                                        <a:rPr lang="en-US" i="1">
                                          <a:latin typeface="Cambria Math" charset="0"/>
                                        </a:rPr>
                                        <m:t># </m:t>
                                      </m:r>
                                      <m:r>
                                        <a:rPr lang="en-US" i="1">
                                          <a:latin typeface="Cambria Math" charset="0"/>
                                        </a:rPr>
                                        <m:t>𝑒𝑥𝑝𝑒𝑐𝑡𝑒𝑑</m:t>
                                      </m:r>
                                    </m:e>
                                    <m:sub>
                                      <m:r>
                                        <a:rPr lang="en-US" i="1">
                                          <a:latin typeface="Cambria Math" charset="0"/>
                                        </a:rPr>
                                        <m:t>𝑟</m:t>
                                      </m:r>
                                      <m:r>
                                        <a:rPr lang="en-US" i="1">
                                          <a:latin typeface="Cambria Math" charset="0"/>
                                        </a:rPr>
                                        <m:t>,</m:t>
                                      </m:r>
                                      <m:r>
                                        <a:rPr lang="en-US" i="1">
                                          <a:latin typeface="Cambria Math" charset="0"/>
                                        </a:rPr>
                                        <m:t>𝑐</m:t>
                                      </m:r>
                                    </m:sub>
                                  </m:sSub>
                                </m:den>
                              </m:f>
                            </m:e>
                          </m:nary>
                        </m:e>
                      </m:nary>
                    </m:oMath>
                  </m:oMathPara>
                </a14:m>
                <a:endParaRPr lang="en-US" dirty="0"/>
              </a:p>
              <a:p>
                <a:endParaRPr lang="en-US" dirty="0">
                  <a:latin typeface="Cambria Math" charset="0"/>
                  <a:ea typeface="Cambria Math" charset="0"/>
                  <a:cs typeface="Cambria Math" charset="0"/>
                </a:endParaRPr>
              </a:p>
              <a:p>
                <a14:m>
                  <m:oMath xmlns:m="http://schemas.openxmlformats.org/officeDocument/2006/math">
                    <m:r>
                      <a:rPr lang="en-US" i="1">
                        <a:latin typeface="Cambria Math" charset="0"/>
                        <a:ea typeface="Cambria Math" charset="0"/>
                        <a:cs typeface="Cambria Math" charset="0"/>
                      </a:rPr>
                      <m:t>= </m:t>
                    </m:r>
                    <m:f>
                      <m:fPr>
                        <m:ctrlPr>
                          <a:rPr lang="mr-IN" i="1">
                            <a:latin typeface="Cambria Math" charset="0"/>
                            <a:ea typeface="Cambria Math" charset="0"/>
                            <a:cs typeface="Cambria Math" charset="0"/>
                          </a:rPr>
                        </m:ctrlPr>
                      </m:fPr>
                      <m:num>
                        <m:sSup>
                          <m:sSupPr>
                            <m:ctrlPr>
                              <a:rPr lang="en-US" i="1">
                                <a:latin typeface="Cambria Math" charset="0"/>
                                <a:ea typeface="Cambria Math" charset="0"/>
                                <a:cs typeface="Cambria Math" charset="0"/>
                              </a:rPr>
                            </m:ctrlPr>
                          </m:sSupPr>
                          <m:e>
                            <m:r>
                              <a:rPr lang="en-US" i="1">
                                <a:latin typeface="Cambria Math" charset="0"/>
                                <a:ea typeface="Cambria Math" charset="0"/>
                                <a:cs typeface="Cambria Math" charset="0"/>
                              </a:rPr>
                              <m:t>(</m:t>
                            </m:r>
                            <m:r>
                              <a:rPr lang="en-US" b="0" i="1" smtClean="0">
                                <a:latin typeface="Cambria Math" charset="0"/>
                                <a:ea typeface="Cambria Math" charset="0"/>
                                <a:cs typeface="Cambria Math" charset="0"/>
                              </a:rPr>
                              <m:t>1</m:t>
                            </m:r>
                            <m:r>
                              <a:rPr lang="en-US" i="1">
                                <a:latin typeface="Cambria Math" charset="0"/>
                                <a:ea typeface="Cambria Math" charset="0"/>
                                <a:cs typeface="Cambria Math" charset="0"/>
                              </a:rPr>
                              <m:t>−</m:t>
                            </m:r>
                            <m:r>
                              <a:rPr lang="en-US" b="0" i="1" smtClean="0">
                                <a:latin typeface="Cambria Math" charset="0"/>
                                <a:ea typeface="Cambria Math" charset="0"/>
                                <a:cs typeface="Cambria Math" charset="0"/>
                              </a:rPr>
                              <m:t>17.02</m:t>
                            </m:r>
                            <m:r>
                              <m:rPr>
                                <m:nor/>
                              </m:rPr>
                              <a:rPr lang="en-US">
                                <a:latin typeface="Cambria Math" charset="0"/>
                                <a:ea typeface="Cambria Math" charset="0"/>
                                <a:cs typeface="Cambria Math" charset="0"/>
                              </a:rPr>
                              <m:t>)</m:t>
                            </m:r>
                          </m:e>
                          <m:sup>
                            <m:r>
                              <a:rPr lang="en-US" i="1">
                                <a:latin typeface="Cambria Math" charset="0"/>
                                <a:ea typeface="Cambria Math" charset="0"/>
                                <a:cs typeface="Cambria Math" charset="0"/>
                              </a:rPr>
                              <m:t>2</m:t>
                            </m:r>
                          </m:sup>
                        </m:sSup>
                      </m:num>
                      <m:den>
                        <m:r>
                          <a:rPr lang="en-US" b="0" i="1" smtClean="0">
                            <a:latin typeface="Cambria Math" charset="0"/>
                            <a:ea typeface="Cambria Math" charset="0"/>
                            <a:cs typeface="Cambria Math" charset="0"/>
                          </a:rPr>
                          <m:t>17.02</m:t>
                        </m:r>
                      </m:den>
                    </m:f>
                  </m:oMath>
                </a14:m>
                <a:r>
                  <a:rPr lang="nb-NO" dirty="0">
                    <a:latin typeface="Cambria Math" charset="0"/>
                    <a:ea typeface="Cambria Math" charset="0"/>
                    <a:cs typeface="Cambria Math" charset="0"/>
                  </a:rPr>
                  <a:t> </a:t>
                </a:r>
                <a:r>
                  <a:rPr lang="nb-NO" dirty="0" smtClean="0">
                    <a:latin typeface="Cambria Math" charset="0"/>
                    <a:ea typeface="Cambria Math" charset="0"/>
                    <a:cs typeface="Cambria Math" charset="0"/>
                  </a:rPr>
                  <a:t>+ </a:t>
                </a:r>
                <a14:m>
                  <m:oMath xmlns:m="http://schemas.openxmlformats.org/officeDocument/2006/math">
                    <m:f>
                      <m:fPr>
                        <m:ctrlPr>
                          <a:rPr lang="mr-IN" i="1">
                            <a:latin typeface="Cambria Math" charset="0"/>
                            <a:ea typeface="Cambria Math" charset="0"/>
                            <a:cs typeface="Cambria Math" charset="0"/>
                          </a:rPr>
                        </m:ctrlPr>
                      </m:fPr>
                      <m:num>
                        <m:sSup>
                          <m:sSupPr>
                            <m:ctrlPr>
                              <a:rPr lang="en-US" i="1">
                                <a:latin typeface="Cambria Math" charset="0"/>
                                <a:ea typeface="Cambria Math" charset="0"/>
                                <a:cs typeface="Cambria Math" charset="0"/>
                              </a:rPr>
                            </m:ctrlPr>
                          </m:sSupPr>
                          <m:e>
                            <m:r>
                              <a:rPr lang="en-US" i="1">
                                <a:latin typeface="Cambria Math" charset="0"/>
                                <a:ea typeface="Cambria Math" charset="0"/>
                                <a:cs typeface="Cambria Math" charset="0"/>
                              </a:rPr>
                              <m:t>(</m:t>
                            </m:r>
                            <m:r>
                              <a:rPr lang="en-US" b="0" i="1" smtClean="0">
                                <a:latin typeface="Cambria Math" charset="0"/>
                                <a:ea typeface="Cambria Math" charset="0"/>
                                <a:cs typeface="Cambria Math" charset="0"/>
                              </a:rPr>
                              <m:t>44</m:t>
                            </m:r>
                            <m:r>
                              <a:rPr lang="en-US" i="1">
                                <a:latin typeface="Cambria Math" charset="0"/>
                                <a:ea typeface="Cambria Math" charset="0"/>
                                <a:cs typeface="Cambria Math" charset="0"/>
                              </a:rPr>
                              <m:t>−</m:t>
                            </m:r>
                            <m:r>
                              <a:rPr lang="en-US" b="0" i="1" smtClean="0">
                                <a:latin typeface="Cambria Math" charset="0"/>
                                <a:ea typeface="Cambria Math" charset="0"/>
                                <a:cs typeface="Cambria Math" charset="0"/>
                              </a:rPr>
                              <m:t>30.9</m:t>
                            </m:r>
                            <m:r>
                              <m:rPr>
                                <m:nor/>
                              </m:rPr>
                              <a:rPr lang="en-US">
                                <a:latin typeface="Cambria Math" charset="0"/>
                                <a:ea typeface="Cambria Math" charset="0"/>
                                <a:cs typeface="Cambria Math" charset="0"/>
                              </a:rPr>
                              <m:t>)</m:t>
                            </m:r>
                          </m:e>
                          <m:sup>
                            <m:r>
                              <a:rPr lang="en-US" i="1">
                                <a:latin typeface="Cambria Math" charset="0"/>
                                <a:ea typeface="Cambria Math" charset="0"/>
                                <a:cs typeface="Cambria Math" charset="0"/>
                              </a:rPr>
                              <m:t>2</m:t>
                            </m:r>
                          </m:sup>
                        </m:sSup>
                      </m:num>
                      <m:den>
                        <m:r>
                          <a:rPr lang="en-US" b="0" i="1" smtClean="0">
                            <a:latin typeface="Cambria Math" charset="0"/>
                            <a:ea typeface="Cambria Math" charset="0"/>
                            <a:cs typeface="Cambria Math" charset="0"/>
                          </a:rPr>
                          <m:t>30.9</m:t>
                        </m:r>
                      </m:den>
                    </m:f>
                  </m:oMath>
                </a14:m>
                <a:r>
                  <a:rPr lang="nb-NO" dirty="0" smtClean="0">
                    <a:latin typeface="Cambria Math" charset="0"/>
                    <a:ea typeface="Cambria Math" charset="0"/>
                    <a:cs typeface="Cambria Math" charset="0"/>
                  </a:rPr>
                  <a:t> + </a:t>
                </a:r>
                <a14:m>
                  <m:oMath xmlns:m="http://schemas.openxmlformats.org/officeDocument/2006/math">
                    <m:f>
                      <m:fPr>
                        <m:ctrlPr>
                          <a:rPr lang="mr-IN" i="1">
                            <a:latin typeface="Cambria Math" charset="0"/>
                            <a:ea typeface="Cambria Math" charset="0"/>
                            <a:cs typeface="Cambria Math" charset="0"/>
                          </a:rPr>
                        </m:ctrlPr>
                      </m:fPr>
                      <m:num>
                        <m:sSup>
                          <m:sSupPr>
                            <m:ctrlPr>
                              <a:rPr lang="en-US" i="1">
                                <a:latin typeface="Cambria Math" charset="0"/>
                                <a:ea typeface="Cambria Math" charset="0"/>
                                <a:cs typeface="Cambria Math" charset="0"/>
                              </a:rPr>
                            </m:ctrlPr>
                          </m:sSupPr>
                          <m:e>
                            <m:r>
                              <a:rPr lang="en-US" i="1">
                                <a:latin typeface="Cambria Math" charset="0"/>
                                <a:ea typeface="Cambria Math" charset="0"/>
                                <a:cs typeface="Cambria Math" charset="0"/>
                              </a:rPr>
                              <m:t>(</m:t>
                            </m:r>
                            <m:r>
                              <a:rPr lang="en-US" b="0" i="1" smtClean="0">
                                <a:latin typeface="Cambria Math" charset="0"/>
                                <a:ea typeface="Cambria Math" charset="0"/>
                                <a:cs typeface="Cambria Math" charset="0"/>
                              </a:rPr>
                              <m:t>49</m:t>
                            </m:r>
                            <m:r>
                              <a:rPr lang="en-US" i="1">
                                <a:latin typeface="Cambria Math" charset="0"/>
                                <a:ea typeface="Cambria Math" charset="0"/>
                                <a:cs typeface="Cambria Math" charset="0"/>
                              </a:rPr>
                              <m:t>−</m:t>
                            </m:r>
                            <m:r>
                              <a:rPr lang="en-US" b="0" i="1" smtClean="0">
                                <a:latin typeface="Cambria Math" charset="0"/>
                                <a:ea typeface="Cambria Math" charset="0"/>
                                <a:cs typeface="Cambria Math" charset="0"/>
                              </a:rPr>
                              <m:t>33.3</m:t>
                            </m:r>
                            <m:r>
                              <m:rPr>
                                <m:nor/>
                              </m:rPr>
                              <a:rPr lang="en-US">
                                <a:latin typeface="Cambria Math" charset="0"/>
                                <a:ea typeface="Cambria Math" charset="0"/>
                                <a:cs typeface="Cambria Math" charset="0"/>
                              </a:rPr>
                              <m:t>)</m:t>
                            </m:r>
                          </m:e>
                          <m:sup>
                            <m:r>
                              <a:rPr lang="en-US" i="1">
                                <a:latin typeface="Cambria Math" charset="0"/>
                                <a:ea typeface="Cambria Math" charset="0"/>
                                <a:cs typeface="Cambria Math" charset="0"/>
                              </a:rPr>
                              <m:t>2</m:t>
                            </m:r>
                          </m:sup>
                        </m:sSup>
                      </m:num>
                      <m:den>
                        <m:r>
                          <a:rPr lang="en-US" b="0" i="1" smtClean="0">
                            <a:latin typeface="Cambria Math" charset="0"/>
                            <a:ea typeface="Cambria Math" charset="0"/>
                            <a:cs typeface="Cambria Math" charset="0"/>
                          </a:rPr>
                          <m:t>33.3</m:t>
                        </m:r>
                      </m:den>
                    </m:f>
                  </m:oMath>
                </a14:m>
                <a:r>
                  <a:rPr lang="nb-NO" dirty="0" smtClean="0">
                    <a:latin typeface="Cambria Math" charset="0"/>
                    <a:ea typeface="Cambria Math" charset="0"/>
                    <a:cs typeface="Cambria Math" charset="0"/>
                  </a:rPr>
                  <a:t> + </a:t>
                </a:r>
                <a14:m>
                  <m:oMath xmlns:m="http://schemas.openxmlformats.org/officeDocument/2006/math">
                    <m:f>
                      <m:fPr>
                        <m:ctrlPr>
                          <a:rPr lang="mr-IN" i="1">
                            <a:latin typeface="Cambria Math" charset="0"/>
                            <a:ea typeface="Cambria Math" charset="0"/>
                            <a:cs typeface="Cambria Math" charset="0"/>
                          </a:rPr>
                        </m:ctrlPr>
                      </m:fPr>
                      <m:num>
                        <m:sSup>
                          <m:sSupPr>
                            <m:ctrlPr>
                              <a:rPr lang="en-US" i="1">
                                <a:latin typeface="Cambria Math" charset="0"/>
                                <a:ea typeface="Cambria Math" charset="0"/>
                                <a:cs typeface="Cambria Math" charset="0"/>
                              </a:rPr>
                            </m:ctrlPr>
                          </m:sSupPr>
                          <m:e>
                            <m:r>
                              <a:rPr lang="en-US" i="1">
                                <a:latin typeface="Cambria Math" charset="0"/>
                                <a:ea typeface="Cambria Math" charset="0"/>
                                <a:cs typeface="Cambria Math" charset="0"/>
                              </a:rPr>
                              <m:t>(</m:t>
                            </m:r>
                            <m:r>
                              <a:rPr lang="en-US" b="0" i="1" smtClean="0">
                                <a:latin typeface="Cambria Math" charset="0"/>
                                <a:ea typeface="Cambria Math" charset="0"/>
                                <a:cs typeface="Cambria Math" charset="0"/>
                              </a:rPr>
                              <m:t>47</m:t>
                            </m:r>
                            <m:r>
                              <a:rPr lang="en-US" i="1">
                                <a:latin typeface="Cambria Math" charset="0"/>
                                <a:ea typeface="Cambria Math" charset="0"/>
                                <a:cs typeface="Cambria Math" charset="0"/>
                              </a:rPr>
                              <m:t>−</m:t>
                            </m:r>
                            <m:r>
                              <a:rPr lang="en-US" b="0" i="1" smtClean="0">
                                <a:latin typeface="Cambria Math" charset="0"/>
                                <a:ea typeface="Cambria Math" charset="0"/>
                                <a:cs typeface="Cambria Math" charset="0"/>
                              </a:rPr>
                              <m:t>60.2</m:t>
                            </m:r>
                            <m:r>
                              <m:rPr>
                                <m:nor/>
                              </m:rPr>
                              <a:rPr lang="en-US">
                                <a:latin typeface="Cambria Math" charset="0"/>
                                <a:ea typeface="Cambria Math" charset="0"/>
                                <a:cs typeface="Cambria Math" charset="0"/>
                              </a:rPr>
                              <m:t>)</m:t>
                            </m:r>
                          </m:e>
                          <m:sup>
                            <m:r>
                              <a:rPr lang="en-US" i="1">
                                <a:latin typeface="Cambria Math" charset="0"/>
                                <a:ea typeface="Cambria Math" charset="0"/>
                                <a:cs typeface="Cambria Math" charset="0"/>
                              </a:rPr>
                              <m:t>2</m:t>
                            </m:r>
                          </m:sup>
                        </m:sSup>
                      </m:num>
                      <m:den>
                        <m:r>
                          <a:rPr lang="en-US" b="0" i="1" smtClean="0">
                            <a:latin typeface="Cambria Math" charset="0"/>
                            <a:ea typeface="Cambria Math" charset="0"/>
                            <a:cs typeface="Cambria Math" charset="0"/>
                          </a:rPr>
                          <m:t>60.2</m:t>
                        </m:r>
                      </m:den>
                    </m:f>
                  </m:oMath>
                </a14:m>
                <a:r>
                  <a:rPr lang="nb-NO" dirty="0" smtClean="0">
                    <a:latin typeface="Cambria Math" charset="0"/>
                    <a:ea typeface="Cambria Math" charset="0"/>
                    <a:cs typeface="Cambria Math" charset="0"/>
                  </a:rPr>
                  <a:t> </a:t>
                </a:r>
                <a:r>
                  <a:rPr lang="en-US" b="1" dirty="0" smtClean="0">
                    <a:solidFill>
                      <a:srgbClr val="FF0000"/>
                    </a:solidFill>
                    <a:latin typeface="Cambria Math" charset="0"/>
                    <a:ea typeface="Cambria Math" charset="0"/>
                    <a:cs typeface="Cambria Math" charset="0"/>
                  </a:rPr>
                  <a:t>= 31.9</a:t>
                </a:r>
              </a:p>
              <a:p>
                <a:endParaRPr lang="en-US" b="1" dirty="0">
                  <a:solidFill>
                    <a:srgbClr val="C00000"/>
                  </a:solidFill>
                  <a:latin typeface="Cambria Math" charset="0"/>
                  <a:ea typeface="Cambria Math" charset="0"/>
                  <a:cs typeface="Cambria Math" charset="0"/>
                </a:endParaRPr>
              </a:p>
              <a:p>
                <a:r>
                  <a:rPr lang="nb-NO" sz="2200" dirty="0" err="1" smtClean="0">
                    <a:latin typeface="Calibri" charset="0"/>
                    <a:ea typeface="Calibri" charset="0"/>
                    <a:cs typeface="Calibri" charset="0"/>
                  </a:rPr>
                  <a:t>df</a:t>
                </a:r>
                <a:r>
                  <a:rPr lang="nb-NO" sz="2200" dirty="0" smtClean="0">
                    <a:latin typeface="Calibri" charset="0"/>
                    <a:ea typeface="Calibri" charset="0"/>
                    <a:cs typeface="Calibri" charset="0"/>
                  </a:rPr>
                  <a:t> = (#r </a:t>
                </a:r>
                <a:r>
                  <a:rPr lang="mr-IN" sz="2200" dirty="0" smtClean="0">
                    <a:latin typeface="Calibri" charset="0"/>
                    <a:ea typeface="Calibri" charset="0"/>
                    <a:cs typeface="Calibri" charset="0"/>
                  </a:rPr>
                  <a:t>–</a:t>
                </a:r>
                <a:r>
                  <a:rPr lang="en-US" sz="2200" dirty="0" smtClean="0">
                    <a:latin typeface="Calibri" charset="0"/>
                    <a:ea typeface="Calibri" charset="0"/>
                    <a:cs typeface="Calibri" charset="0"/>
                  </a:rPr>
                  <a:t> </a:t>
                </a:r>
                <a:r>
                  <a:rPr lang="nb-NO" sz="2200" dirty="0" smtClean="0">
                    <a:latin typeface="Calibri" charset="0"/>
                    <a:ea typeface="Calibri" charset="0"/>
                    <a:cs typeface="Calibri" charset="0"/>
                  </a:rPr>
                  <a:t>1)(#c </a:t>
                </a:r>
                <a:r>
                  <a:rPr lang="mr-IN" sz="2200" dirty="0" smtClean="0">
                    <a:latin typeface="Calibri" charset="0"/>
                    <a:ea typeface="Calibri" charset="0"/>
                    <a:cs typeface="Calibri" charset="0"/>
                  </a:rPr>
                  <a:t>–</a:t>
                </a:r>
                <a:r>
                  <a:rPr lang="nb-NO" sz="2200" dirty="0" smtClean="0">
                    <a:latin typeface="Calibri" charset="0"/>
                    <a:ea typeface="Calibri" charset="0"/>
                    <a:cs typeface="Calibri" charset="0"/>
                  </a:rPr>
                  <a:t> 1) = (2 </a:t>
                </a:r>
                <a:r>
                  <a:rPr lang="mr-IN" sz="2200" dirty="0">
                    <a:latin typeface="Calibri" charset="0"/>
                    <a:ea typeface="Calibri" charset="0"/>
                    <a:cs typeface="Calibri" charset="0"/>
                  </a:rPr>
                  <a:t>–</a:t>
                </a:r>
                <a:r>
                  <a:rPr lang="en-US" sz="2200" dirty="0">
                    <a:latin typeface="Calibri" charset="0"/>
                    <a:ea typeface="Calibri" charset="0"/>
                    <a:cs typeface="Calibri" charset="0"/>
                  </a:rPr>
                  <a:t> </a:t>
                </a:r>
                <a:r>
                  <a:rPr lang="nb-NO" sz="2200" dirty="0" smtClean="0">
                    <a:latin typeface="Calibri" charset="0"/>
                    <a:ea typeface="Calibri" charset="0"/>
                    <a:cs typeface="Calibri" charset="0"/>
                  </a:rPr>
                  <a:t>1)(2 </a:t>
                </a:r>
                <a:r>
                  <a:rPr lang="mr-IN" sz="2200" dirty="0">
                    <a:latin typeface="Calibri" charset="0"/>
                    <a:ea typeface="Calibri" charset="0"/>
                    <a:cs typeface="Calibri" charset="0"/>
                  </a:rPr>
                  <a:t>–</a:t>
                </a:r>
                <a:r>
                  <a:rPr lang="nb-NO" sz="2200" dirty="0">
                    <a:latin typeface="Calibri" charset="0"/>
                    <a:ea typeface="Calibri" charset="0"/>
                    <a:cs typeface="Calibri" charset="0"/>
                  </a:rPr>
                  <a:t> 1) </a:t>
                </a:r>
                <a:r>
                  <a:rPr lang="nb-NO" sz="2200" dirty="0" smtClean="0">
                    <a:latin typeface="Calibri" charset="0"/>
                    <a:ea typeface="Calibri" charset="0"/>
                    <a:cs typeface="Calibri" charset="0"/>
                  </a:rPr>
                  <a:t>= </a:t>
                </a:r>
                <a:r>
                  <a:rPr lang="nb-NO" sz="2200" dirty="0" smtClean="0">
                    <a:solidFill>
                      <a:srgbClr val="FF0000"/>
                    </a:solidFill>
                    <a:latin typeface="Calibri" charset="0"/>
                    <a:ea typeface="Calibri" charset="0"/>
                    <a:cs typeface="Calibri" charset="0"/>
                  </a:rPr>
                  <a:t>1</a:t>
                </a:r>
                <a:r>
                  <a:rPr lang="nb-NO" sz="2200" dirty="0" smtClean="0">
                    <a:latin typeface="Calibri" charset="0"/>
                    <a:ea typeface="Calibri" charset="0"/>
                    <a:cs typeface="Calibri" charset="0"/>
                  </a:rPr>
                  <a:t> </a:t>
                </a:r>
                <a:endParaRPr lang="nb-NO" sz="2200" dirty="0">
                  <a:solidFill>
                    <a:srgbClr val="FF0000"/>
                  </a:solidFill>
                  <a:latin typeface="Calibri" charset="0"/>
                  <a:ea typeface="Calibri" charset="0"/>
                  <a:cs typeface="Calibri" charset="0"/>
                </a:endParaRPr>
              </a:p>
              <a:p>
                <a:endParaRPr lang="nb-NO" sz="2200" b="1" dirty="0">
                  <a:solidFill>
                    <a:srgbClr val="FF0000"/>
                  </a:solidFill>
                  <a:latin typeface="Calibri" charset="0"/>
                  <a:ea typeface="Calibri" charset="0"/>
                  <a:cs typeface="Calibri" charset="0"/>
                </a:endParaRPr>
              </a:p>
              <a:p>
                <a:endParaRPr lang="en-US" dirty="0"/>
              </a:p>
            </p:txBody>
          </p:sp>
        </mc:Choice>
        <mc:Fallback xmlns="">
          <p:sp>
            <p:nvSpPr>
              <p:cNvPr id="4" name="TextBox 3"/>
              <p:cNvSpPr txBox="1">
                <a:spLocks noRot="1" noChangeAspect="1" noMove="1" noResize="1" noEditPoints="1" noAdjustHandles="1" noChangeArrowheads="1" noChangeShapeType="1" noTextEdit="1"/>
              </p:cNvSpPr>
              <p:nvPr/>
            </p:nvSpPr>
            <p:spPr>
              <a:xfrm>
                <a:off x="1097280" y="2259106"/>
                <a:ext cx="10824882" cy="2818657"/>
              </a:xfrm>
              <a:prstGeom prst="rect">
                <a:avLst/>
              </a:prstGeom>
              <a:blipFill rotWithShape="0">
                <a:blip r:embed="rId3"/>
                <a:stretch>
                  <a:fillRect l="-732"/>
                </a:stretch>
              </a:blipFill>
            </p:spPr>
            <p:txBody>
              <a:bodyPr/>
              <a:lstStyle/>
              <a:p>
                <a:r>
                  <a:rPr lang="en-US">
                    <a:noFill/>
                  </a:rPr>
                  <a:t> </a:t>
                </a:r>
              </a:p>
            </p:txBody>
          </p:sp>
        </mc:Fallback>
      </mc:AlternateContent>
      <p:graphicFrame>
        <p:nvGraphicFramePr>
          <p:cNvPr id="5" name="Content Placeholder 3"/>
          <p:cNvGraphicFramePr>
            <a:graphicFrameLocks/>
          </p:cNvGraphicFramePr>
          <p:nvPr>
            <p:extLst>
              <p:ext uri="{D42A27DB-BD31-4B8C-83A1-F6EECF244321}">
                <p14:modId xmlns:p14="http://schemas.microsoft.com/office/powerpoint/2010/main" val="926604387"/>
              </p:ext>
            </p:extLst>
          </p:nvPr>
        </p:nvGraphicFramePr>
        <p:xfrm>
          <a:off x="7159437" y="1896035"/>
          <a:ext cx="3929904" cy="1110041"/>
        </p:xfrm>
        <a:graphic>
          <a:graphicData uri="http://schemas.openxmlformats.org/drawingml/2006/table">
            <a:tbl>
              <a:tblPr firstRow="1" bandRow="1">
                <a:tableStyleId>{5C22544A-7EE6-4342-B048-85BDC9FD1C3A}</a:tableStyleId>
              </a:tblPr>
              <a:tblGrid>
                <a:gridCol w="1348069"/>
                <a:gridCol w="1196788"/>
                <a:gridCol w="1385047"/>
              </a:tblGrid>
              <a:tr h="427827">
                <a:tc>
                  <a:txBody>
                    <a:bodyPr/>
                    <a:lstStyle/>
                    <a:p>
                      <a:endParaRPr lang="en-US" sz="1600" b="1"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b="1" dirty="0" smtClean="0">
                          <a:solidFill>
                            <a:schemeClr val="tx1"/>
                          </a:solidFill>
                        </a:rPr>
                        <a:t>Uninfected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b="1" baseline="0" dirty="0" smtClean="0">
                          <a:solidFill>
                            <a:schemeClr val="tx1"/>
                          </a:solidFill>
                        </a:rPr>
                        <a:t>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09282">
                <a:tc>
                  <a:txBody>
                    <a:bodyPr/>
                    <a:lstStyle/>
                    <a:p>
                      <a:r>
                        <a:rPr lang="en-US" sz="1600" b="1" dirty="0" smtClean="0">
                          <a:solidFill>
                            <a:schemeClr val="tx1"/>
                          </a:solidFill>
                        </a:rPr>
                        <a:t>Eaten </a:t>
                      </a:r>
                      <a:endParaRPr lang="en-US" sz="1600" b="1"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tx1"/>
                          </a:solidFill>
                        </a:rPr>
                        <a:t>1 </a:t>
                      </a:r>
                      <a:r>
                        <a:rPr lang="en-US" sz="1600" b="0" dirty="0" smtClean="0">
                          <a:solidFill>
                            <a:srgbClr val="C00000"/>
                          </a:solidFill>
                        </a:rPr>
                        <a:t>17.02</a:t>
                      </a:r>
                      <a:endParaRPr lang="en-US" sz="1600" b="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tx1"/>
                          </a:solidFill>
                        </a:rPr>
                        <a:t>44 </a:t>
                      </a:r>
                      <a:r>
                        <a:rPr lang="en-US" sz="1600" dirty="0" smtClean="0">
                          <a:solidFill>
                            <a:srgbClr val="C00000"/>
                          </a:solidFill>
                        </a:rPr>
                        <a:t>30.9</a:t>
                      </a:r>
                      <a:endParaRPr lang="en-US" sz="16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46934">
                <a:tc>
                  <a:txBody>
                    <a:bodyPr/>
                    <a:lstStyle/>
                    <a:p>
                      <a:r>
                        <a:rPr lang="en-US" sz="1600" b="1" baseline="0" dirty="0" smtClean="0">
                          <a:solidFill>
                            <a:schemeClr val="tx1"/>
                          </a:solidFill>
                        </a:rPr>
                        <a:t>Not eaten</a:t>
                      </a:r>
                      <a:endParaRPr lang="en-US" sz="1600" b="1"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tx1"/>
                          </a:solidFill>
                        </a:rPr>
                        <a:t>49 </a:t>
                      </a:r>
                      <a:r>
                        <a:rPr lang="en-US" sz="1600" dirty="0" smtClean="0">
                          <a:solidFill>
                            <a:srgbClr val="C00000"/>
                          </a:solidFill>
                        </a:rPr>
                        <a:t>33.3</a:t>
                      </a:r>
                      <a:endParaRPr lang="en-US" sz="16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tx1"/>
                          </a:solidFill>
                        </a:rPr>
                        <a:t>47 </a:t>
                      </a:r>
                      <a:r>
                        <a:rPr lang="en-US" sz="1600" dirty="0" smtClean="0">
                          <a:solidFill>
                            <a:srgbClr val="C00000"/>
                          </a:solidFill>
                        </a:rPr>
                        <a:t>60.2</a:t>
                      </a:r>
                      <a:endParaRPr lang="en-US" sz="16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6" name="TextBox 5"/>
          <p:cNvSpPr txBox="1"/>
          <p:nvPr/>
        </p:nvSpPr>
        <p:spPr>
          <a:xfrm>
            <a:off x="1097280" y="4979169"/>
            <a:ext cx="4289611" cy="923330"/>
          </a:xfrm>
          <a:prstGeom prst="rect">
            <a:avLst/>
          </a:prstGeom>
          <a:noFill/>
        </p:spPr>
        <p:txBody>
          <a:bodyPr wrap="square" rtlCol="0">
            <a:spAutoFit/>
          </a:bodyPr>
          <a:lstStyle/>
          <a:p>
            <a:r>
              <a:rPr lang="en-US" dirty="0" smtClean="0">
                <a:latin typeface="Monaco" charset="0"/>
                <a:ea typeface="Monaco" charset="0"/>
                <a:cs typeface="Monaco" charset="0"/>
              </a:rPr>
              <a:t>1 </a:t>
            </a:r>
            <a:r>
              <a:rPr lang="mr-IN" dirty="0" smtClean="0">
                <a:latin typeface="Monaco" charset="0"/>
                <a:ea typeface="Monaco" charset="0"/>
                <a:cs typeface="Monaco" charset="0"/>
              </a:rPr>
              <a:t>–</a:t>
            </a:r>
            <a:r>
              <a:rPr lang="en-US" dirty="0" smtClean="0">
                <a:latin typeface="Monaco" charset="0"/>
                <a:ea typeface="Monaco" charset="0"/>
                <a:cs typeface="Monaco" charset="0"/>
              </a:rPr>
              <a:t> </a:t>
            </a:r>
            <a:r>
              <a:rPr lang="en-US" dirty="0" err="1" smtClean="0">
                <a:latin typeface="Monaco" charset="0"/>
                <a:ea typeface="Monaco" charset="0"/>
                <a:cs typeface="Monaco" charset="0"/>
              </a:rPr>
              <a:t>pchisq</a:t>
            </a:r>
            <a:r>
              <a:rPr lang="en-US" dirty="0" smtClean="0">
                <a:latin typeface="Monaco" charset="0"/>
                <a:ea typeface="Monaco" charset="0"/>
                <a:cs typeface="Monaco" charset="0"/>
              </a:rPr>
              <a:t>(31.9, 1)</a:t>
            </a:r>
          </a:p>
          <a:p>
            <a:r>
              <a:rPr lang="mr-IN" dirty="0" smtClean="0">
                <a:latin typeface="Monaco" charset="0"/>
                <a:ea typeface="Monaco" charset="0"/>
                <a:cs typeface="Monaco" charset="0"/>
              </a:rPr>
              <a:t>[1] </a:t>
            </a:r>
            <a:r>
              <a:rPr lang="mr-IN" dirty="0">
                <a:latin typeface="Monaco" charset="0"/>
                <a:ea typeface="Monaco" charset="0"/>
                <a:cs typeface="Monaco" charset="0"/>
              </a:rPr>
              <a:t>1.623172e-08</a:t>
            </a:r>
          </a:p>
          <a:p>
            <a:endParaRPr lang="en-US" dirty="0">
              <a:latin typeface="Monaco" charset="0"/>
              <a:ea typeface="Monaco" charset="0"/>
              <a:cs typeface="Monaco" charset="0"/>
            </a:endParaRPr>
          </a:p>
        </p:txBody>
      </p:sp>
      <p:sp>
        <p:nvSpPr>
          <p:cNvPr id="7" name="TextBox 6"/>
          <p:cNvSpPr txBox="1"/>
          <p:nvPr/>
        </p:nvSpPr>
        <p:spPr>
          <a:xfrm>
            <a:off x="6126480" y="4548282"/>
            <a:ext cx="5666591" cy="1785104"/>
          </a:xfrm>
          <a:prstGeom prst="rect">
            <a:avLst/>
          </a:prstGeom>
          <a:noFill/>
        </p:spPr>
        <p:txBody>
          <a:bodyPr wrap="square" rtlCol="0">
            <a:spAutoFit/>
          </a:bodyPr>
          <a:lstStyle/>
          <a:p>
            <a:r>
              <a:rPr lang="en-US" sz="2200" dirty="0" smtClean="0"/>
              <a:t>We reject the null hypothesis (P &lt;&lt; α) that infection and being eaten are independent. We have evidence that being infected with this trematode is associated with being eaten by a bird. </a:t>
            </a:r>
            <a:endParaRPr lang="en-US" sz="2200" dirty="0"/>
          </a:p>
        </p:txBody>
      </p:sp>
    </p:spTree>
    <p:extLst>
      <p:ext uri="{BB962C8B-B14F-4D97-AF65-F5344CB8AC3E}">
        <p14:creationId xmlns:p14="http://schemas.microsoft.com/office/powerpoint/2010/main" val="2073527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Performing the test in R</a:t>
            </a:r>
            <a:endParaRPr lang="en-US" dirty="0"/>
          </a:p>
        </p:txBody>
      </p:sp>
      <p:sp>
        <p:nvSpPr>
          <p:cNvPr id="4" name="TextBox 3"/>
          <p:cNvSpPr txBox="1"/>
          <p:nvPr/>
        </p:nvSpPr>
        <p:spPr>
          <a:xfrm>
            <a:off x="1278814" y="1869141"/>
            <a:ext cx="8646459" cy="4524315"/>
          </a:xfrm>
          <a:prstGeom prst="rect">
            <a:avLst/>
          </a:prstGeom>
          <a:noFill/>
        </p:spPr>
        <p:txBody>
          <a:bodyPr wrap="square" rtlCol="0">
            <a:spAutoFit/>
          </a:bodyPr>
          <a:lstStyle/>
          <a:p>
            <a:r>
              <a:rPr lang="en-US" dirty="0" smtClean="0">
                <a:latin typeface="Monaco" charset="0"/>
                <a:ea typeface="Monaco" charset="0"/>
                <a:cs typeface="Monaco" charset="0"/>
              </a:rPr>
              <a:t>&gt; </a:t>
            </a:r>
            <a:r>
              <a:rPr lang="mr-IN" dirty="0" err="1" smtClean="0">
                <a:latin typeface="Monaco" charset="0"/>
                <a:ea typeface="Monaco" charset="0"/>
                <a:cs typeface="Monaco" charset="0"/>
              </a:rPr>
              <a:t>data</a:t>
            </a:r>
            <a:r>
              <a:rPr lang="en-US" dirty="0" smtClean="0">
                <a:latin typeface="Monaco" charset="0"/>
                <a:ea typeface="Monaco" charset="0"/>
                <a:cs typeface="Monaco" charset="0"/>
              </a:rPr>
              <a:t>.table</a:t>
            </a:r>
            <a:r>
              <a:rPr lang="mr-IN" dirty="0" smtClean="0">
                <a:latin typeface="Monaco" charset="0"/>
                <a:ea typeface="Monaco" charset="0"/>
                <a:cs typeface="Monaco" charset="0"/>
              </a:rPr>
              <a:t> </a:t>
            </a:r>
            <a:r>
              <a:rPr lang="mr-IN" dirty="0">
                <a:latin typeface="Monaco" charset="0"/>
                <a:ea typeface="Monaco" charset="0"/>
                <a:cs typeface="Monaco" charset="0"/>
              </a:rPr>
              <a:t>&lt;- </a:t>
            </a:r>
            <a:r>
              <a:rPr lang="en-US" dirty="0" err="1" smtClean="0">
                <a:latin typeface="Monaco" charset="0"/>
                <a:ea typeface="Monaco" charset="0"/>
                <a:cs typeface="Monaco" charset="0"/>
              </a:rPr>
              <a:t>rbind</a:t>
            </a:r>
            <a:r>
              <a:rPr lang="en-US" dirty="0" smtClean="0">
                <a:latin typeface="Monaco" charset="0"/>
                <a:ea typeface="Monaco" charset="0"/>
                <a:cs typeface="Monaco" charset="0"/>
              </a:rPr>
              <a:t>(c(1,49</a:t>
            </a:r>
            <a:r>
              <a:rPr lang="mr-IN" dirty="0" smtClean="0">
                <a:latin typeface="Monaco" charset="0"/>
                <a:ea typeface="Monaco" charset="0"/>
                <a:cs typeface="Monaco" charset="0"/>
              </a:rPr>
              <a:t>)</a:t>
            </a:r>
            <a:r>
              <a:rPr lang="en-US" dirty="0" smtClean="0">
                <a:latin typeface="Monaco" charset="0"/>
                <a:ea typeface="Monaco" charset="0"/>
                <a:cs typeface="Monaco" charset="0"/>
              </a:rPr>
              <a:t>, c(44,47)</a:t>
            </a:r>
            <a:r>
              <a:rPr lang="mr-IN" dirty="0" smtClean="0">
                <a:latin typeface="Monaco" charset="0"/>
                <a:ea typeface="Monaco" charset="0"/>
                <a:cs typeface="Monaco" charset="0"/>
              </a:rPr>
              <a:t>)</a:t>
            </a:r>
            <a:endParaRPr lang="mr-IN" dirty="0">
              <a:latin typeface="Monaco" charset="0"/>
              <a:ea typeface="Monaco" charset="0"/>
              <a:cs typeface="Monaco" charset="0"/>
            </a:endParaRPr>
          </a:p>
          <a:p>
            <a:r>
              <a:rPr lang="is-IS" dirty="0" smtClean="0">
                <a:latin typeface="Monaco" charset="0"/>
                <a:ea typeface="Monaco" charset="0"/>
                <a:cs typeface="Monaco" charset="0"/>
              </a:rPr>
              <a:t>&gt; data.table</a:t>
            </a:r>
            <a:endParaRPr lang="is-IS" dirty="0">
              <a:latin typeface="Monaco" charset="0"/>
              <a:ea typeface="Monaco" charset="0"/>
              <a:cs typeface="Monaco" charset="0"/>
            </a:endParaRPr>
          </a:p>
          <a:p>
            <a:r>
              <a:rPr lang="is-IS" dirty="0">
                <a:latin typeface="Monaco" charset="0"/>
                <a:ea typeface="Monaco" charset="0"/>
                <a:cs typeface="Monaco" charset="0"/>
              </a:rPr>
              <a:t>     [,1] [,2]</a:t>
            </a:r>
          </a:p>
          <a:p>
            <a:r>
              <a:rPr lang="is-IS" dirty="0">
                <a:latin typeface="Monaco" charset="0"/>
                <a:ea typeface="Monaco" charset="0"/>
                <a:cs typeface="Monaco" charset="0"/>
              </a:rPr>
              <a:t>[1,]    1   49</a:t>
            </a:r>
          </a:p>
          <a:p>
            <a:r>
              <a:rPr lang="is-IS" dirty="0">
                <a:latin typeface="Monaco" charset="0"/>
                <a:ea typeface="Monaco" charset="0"/>
                <a:cs typeface="Monaco" charset="0"/>
              </a:rPr>
              <a:t>[2,]   44   </a:t>
            </a:r>
            <a:r>
              <a:rPr lang="is-IS" dirty="0" smtClean="0">
                <a:latin typeface="Monaco" charset="0"/>
                <a:ea typeface="Monaco" charset="0"/>
                <a:cs typeface="Monaco" charset="0"/>
              </a:rPr>
              <a:t>47</a:t>
            </a:r>
          </a:p>
          <a:p>
            <a:endParaRPr lang="is-IS" dirty="0">
              <a:latin typeface="Monaco" charset="0"/>
              <a:ea typeface="Monaco" charset="0"/>
              <a:cs typeface="Monaco" charset="0"/>
            </a:endParaRPr>
          </a:p>
          <a:p>
            <a:r>
              <a:rPr lang="is-IS" dirty="0" smtClean="0">
                <a:latin typeface="Monaco" charset="0"/>
                <a:ea typeface="Monaco" charset="0"/>
                <a:cs typeface="Monaco" charset="0"/>
              </a:rPr>
              <a:t>&gt; chisq.test(data.table)</a:t>
            </a:r>
            <a:endParaRPr lang="is-IS" dirty="0">
              <a:latin typeface="Monaco" charset="0"/>
              <a:ea typeface="Monaco" charset="0"/>
              <a:cs typeface="Monaco" charset="0"/>
            </a:endParaRPr>
          </a:p>
          <a:p>
            <a:r>
              <a:rPr lang="en-US" dirty="0" smtClean="0">
                <a:latin typeface="Monaco" charset="0"/>
                <a:ea typeface="Monaco" charset="0"/>
                <a:cs typeface="Monaco" charset="0"/>
              </a:rPr>
              <a:t>Pearson's </a:t>
            </a:r>
            <a:r>
              <a:rPr lang="en-US" dirty="0">
                <a:latin typeface="Monaco" charset="0"/>
                <a:ea typeface="Monaco" charset="0"/>
                <a:cs typeface="Monaco" charset="0"/>
              </a:rPr>
              <a:t>Chi-squared test with Yates' continuity correction</a:t>
            </a:r>
          </a:p>
          <a:p>
            <a:r>
              <a:rPr lang="en-US" dirty="0" smtClean="0">
                <a:latin typeface="Monaco" charset="0"/>
                <a:ea typeface="Monaco" charset="0"/>
                <a:cs typeface="Monaco" charset="0"/>
              </a:rPr>
              <a:t>data</a:t>
            </a:r>
            <a:r>
              <a:rPr lang="en-US" dirty="0">
                <a:latin typeface="Monaco" charset="0"/>
                <a:ea typeface="Monaco" charset="0"/>
                <a:cs typeface="Monaco" charset="0"/>
              </a:rPr>
              <a:t>:  </a:t>
            </a:r>
            <a:r>
              <a:rPr lang="en-US" dirty="0" err="1" smtClean="0">
                <a:latin typeface="Monaco" charset="0"/>
                <a:ea typeface="Monaco" charset="0"/>
                <a:cs typeface="Monaco" charset="0"/>
              </a:rPr>
              <a:t>data.table</a:t>
            </a:r>
            <a:endParaRPr lang="en-US" dirty="0">
              <a:latin typeface="Monaco" charset="0"/>
              <a:ea typeface="Monaco" charset="0"/>
              <a:cs typeface="Monaco" charset="0"/>
            </a:endParaRPr>
          </a:p>
          <a:p>
            <a:r>
              <a:rPr lang="en-US" dirty="0">
                <a:latin typeface="Monaco" charset="0"/>
                <a:ea typeface="Monaco" charset="0"/>
                <a:cs typeface="Monaco" charset="0"/>
              </a:rPr>
              <a:t>X-squared = 29.809, </a:t>
            </a:r>
            <a:r>
              <a:rPr lang="en-US" dirty="0" err="1">
                <a:latin typeface="Monaco" charset="0"/>
                <a:ea typeface="Monaco" charset="0"/>
                <a:cs typeface="Monaco" charset="0"/>
              </a:rPr>
              <a:t>df</a:t>
            </a:r>
            <a:r>
              <a:rPr lang="en-US" dirty="0">
                <a:latin typeface="Monaco" charset="0"/>
                <a:ea typeface="Monaco" charset="0"/>
                <a:cs typeface="Monaco" charset="0"/>
              </a:rPr>
              <a:t> = 1, p-value = </a:t>
            </a:r>
            <a:r>
              <a:rPr lang="en-US" dirty="0" smtClean="0">
                <a:latin typeface="Monaco" charset="0"/>
                <a:ea typeface="Monaco" charset="0"/>
                <a:cs typeface="Monaco" charset="0"/>
              </a:rPr>
              <a:t>4.768e-08</a:t>
            </a:r>
          </a:p>
          <a:p>
            <a:endParaRPr lang="en-US" dirty="0">
              <a:latin typeface="Monaco" charset="0"/>
              <a:ea typeface="Monaco" charset="0"/>
              <a:cs typeface="Monaco" charset="0"/>
            </a:endParaRPr>
          </a:p>
          <a:p>
            <a:r>
              <a:rPr lang="en-US" dirty="0" smtClean="0">
                <a:latin typeface="Monaco" charset="0"/>
                <a:ea typeface="Monaco" charset="0"/>
                <a:cs typeface="Monaco" charset="0"/>
              </a:rPr>
              <a:t>&gt; </a:t>
            </a:r>
            <a:r>
              <a:rPr lang="en-US" dirty="0" err="1" smtClean="0">
                <a:latin typeface="Monaco" charset="0"/>
                <a:ea typeface="Monaco" charset="0"/>
                <a:cs typeface="Monaco" charset="0"/>
              </a:rPr>
              <a:t>chisq.test</a:t>
            </a:r>
            <a:r>
              <a:rPr lang="en-US" dirty="0" smtClean="0">
                <a:latin typeface="Monaco" charset="0"/>
                <a:ea typeface="Monaco" charset="0"/>
                <a:cs typeface="Monaco" charset="0"/>
              </a:rPr>
              <a:t>(</a:t>
            </a:r>
            <a:r>
              <a:rPr lang="en-US" dirty="0" err="1" smtClean="0">
                <a:latin typeface="Monaco" charset="0"/>
                <a:ea typeface="Monaco" charset="0"/>
                <a:cs typeface="Monaco" charset="0"/>
              </a:rPr>
              <a:t>data.table</a:t>
            </a:r>
            <a:r>
              <a:rPr lang="en-US" dirty="0" smtClean="0">
                <a:latin typeface="Monaco" charset="0"/>
                <a:ea typeface="Monaco" charset="0"/>
                <a:cs typeface="Monaco" charset="0"/>
              </a:rPr>
              <a:t>, correct=FALSE)</a:t>
            </a:r>
            <a:endParaRPr lang="en-US" dirty="0">
              <a:latin typeface="Monaco" charset="0"/>
              <a:ea typeface="Monaco" charset="0"/>
              <a:cs typeface="Monaco" charset="0"/>
            </a:endParaRPr>
          </a:p>
          <a:p>
            <a:r>
              <a:rPr lang="en-US" dirty="0">
                <a:latin typeface="Monaco" charset="0"/>
                <a:ea typeface="Monaco" charset="0"/>
                <a:cs typeface="Monaco" charset="0"/>
              </a:rPr>
              <a:t>Pearson's Chi-squared test</a:t>
            </a:r>
          </a:p>
          <a:p>
            <a:r>
              <a:rPr lang="en-US" dirty="0" smtClean="0">
                <a:latin typeface="Monaco" charset="0"/>
                <a:ea typeface="Monaco" charset="0"/>
                <a:cs typeface="Monaco" charset="0"/>
              </a:rPr>
              <a:t>data</a:t>
            </a:r>
            <a:r>
              <a:rPr lang="en-US" dirty="0">
                <a:latin typeface="Monaco" charset="0"/>
                <a:ea typeface="Monaco" charset="0"/>
                <a:cs typeface="Monaco" charset="0"/>
              </a:rPr>
              <a:t>:  </a:t>
            </a:r>
            <a:r>
              <a:rPr lang="en-US" dirty="0" err="1" smtClean="0">
                <a:latin typeface="Monaco" charset="0"/>
                <a:ea typeface="Monaco" charset="0"/>
                <a:cs typeface="Monaco" charset="0"/>
              </a:rPr>
              <a:t>data.table</a:t>
            </a:r>
            <a:endParaRPr lang="en-US" dirty="0">
              <a:latin typeface="Monaco" charset="0"/>
              <a:ea typeface="Monaco" charset="0"/>
              <a:cs typeface="Monaco" charset="0"/>
            </a:endParaRPr>
          </a:p>
          <a:p>
            <a:r>
              <a:rPr lang="en-US" dirty="0">
                <a:latin typeface="Monaco" charset="0"/>
                <a:ea typeface="Monaco" charset="0"/>
                <a:cs typeface="Monaco" charset="0"/>
              </a:rPr>
              <a:t>X-squared = 31.906, </a:t>
            </a:r>
            <a:r>
              <a:rPr lang="en-US" dirty="0" err="1">
                <a:latin typeface="Monaco" charset="0"/>
                <a:ea typeface="Monaco" charset="0"/>
                <a:cs typeface="Monaco" charset="0"/>
              </a:rPr>
              <a:t>df</a:t>
            </a:r>
            <a:r>
              <a:rPr lang="en-US" dirty="0">
                <a:latin typeface="Monaco" charset="0"/>
                <a:ea typeface="Monaco" charset="0"/>
                <a:cs typeface="Monaco" charset="0"/>
              </a:rPr>
              <a:t> = 1, p-value = 1.618e-08</a:t>
            </a:r>
          </a:p>
          <a:p>
            <a:endParaRPr lang="en-US" dirty="0">
              <a:latin typeface="Monaco" charset="0"/>
              <a:ea typeface="Monaco" charset="0"/>
              <a:cs typeface="Monaco" charset="0"/>
            </a:endParaRPr>
          </a:p>
        </p:txBody>
      </p:sp>
      <p:sp>
        <p:nvSpPr>
          <p:cNvPr id="5" name="Right Brace 4"/>
          <p:cNvSpPr/>
          <p:nvPr/>
        </p:nvSpPr>
        <p:spPr>
          <a:xfrm>
            <a:off x="7705165" y="4787153"/>
            <a:ext cx="591670" cy="1452282"/>
          </a:xfrm>
          <a:prstGeom prst="righ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8264561" y="5143962"/>
            <a:ext cx="3321424" cy="1077218"/>
          </a:xfrm>
          <a:prstGeom prst="rect">
            <a:avLst/>
          </a:prstGeom>
          <a:noFill/>
        </p:spPr>
        <p:txBody>
          <a:bodyPr wrap="square" rtlCol="0">
            <a:spAutoFit/>
          </a:bodyPr>
          <a:lstStyle/>
          <a:p>
            <a:r>
              <a:rPr lang="en-US" sz="1600" dirty="0" smtClean="0">
                <a:solidFill>
                  <a:srgbClr val="C00000"/>
                </a:solidFill>
              </a:rPr>
              <a:t>This is what we calculated on the last slide ("R as calculator"). Differences are from using rounded expected counts.</a:t>
            </a:r>
            <a:endParaRPr lang="en-US" sz="1600" dirty="0">
              <a:solidFill>
                <a:srgbClr val="C00000"/>
              </a:solidFill>
            </a:endParaRPr>
          </a:p>
        </p:txBody>
      </p:sp>
    </p:spTree>
    <p:extLst>
      <p:ext uri="{BB962C8B-B14F-4D97-AF65-F5344CB8AC3E}">
        <p14:creationId xmlns:p14="http://schemas.microsoft.com/office/powerpoint/2010/main" val="870062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11" end="1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12" end="1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13" end="1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Yates continuity correction</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097279" y="1845734"/>
                <a:ext cx="10574767" cy="4023360"/>
              </a:xfrm>
            </p:spPr>
            <p:txBody>
              <a:bodyPr/>
              <a:lstStyle/>
              <a:p>
                <a14:m>
                  <m:oMath xmlns:m="http://schemas.openxmlformats.org/officeDocument/2006/math">
                    <m:sSup>
                      <m:sSupPr>
                        <m:ctrlPr>
                          <a:rPr lang="en-US" i="1" smtClean="0">
                            <a:latin typeface="Cambria Math" charset="0"/>
                          </a:rPr>
                        </m:ctrlPr>
                      </m:sSupPr>
                      <m:e>
                        <m:r>
                          <a:rPr lang="en-US" i="1">
                            <a:latin typeface="Cambria Math" charset="0"/>
                            <a:ea typeface="Cambria Math" charset="0"/>
                            <a:cs typeface="Cambria Math" charset="0"/>
                          </a:rPr>
                          <m:t>𝜒</m:t>
                        </m:r>
                      </m:e>
                      <m:sup>
                        <m:r>
                          <a:rPr lang="en-US" i="1">
                            <a:latin typeface="Cambria Math" charset="0"/>
                          </a:rPr>
                          <m:t>2</m:t>
                        </m:r>
                      </m:sup>
                    </m:sSup>
                    <m:r>
                      <a:rPr lang="en-US" i="1">
                        <a:latin typeface="Cambria Math" charset="0"/>
                      </a:rPr>
                      <m:t>= </m:t>
                    </m:r>
                    <m:nary>
                      <m:naryPr>
                        <m:chr m:val="∑"/>
                        <m:limLoc m:val="subSup"/>
                        <m:supHide m:val="on"/>
                        <m:ctrlPr>
                          <a:rPr lang="en-US" i="1">
                            <a:latin typeface="Cambria Math" charset="0"/>
                          </a:rPr>
                        </m:ctrlPr>
                      </m:naryPr>
                      <m:sub>
                        <m:r>
                          <m:rPr>
                            <m:brk m:alnAt="9"/>
                          </m:rPr>
                          <a:rPr lang="en-US" i="1">
                            <a:latin typeface="Cambria Math" charset="0"/>
                          </a:rPr>
                          <m:t>𝑐</m:t>
                        </m:r>
                      </m:sub>
                      <m:sup/>
                      <m:e>
                        <m:nary>
                          <m:naryPr>
                            <m:chr m:val="∑"/>
                            <m:supHide m:val="on"/>
                            <m:ctrlPr>
                              <a:rPr lang="en-US" i="1">
                                <a:latin typeface="Cambria Math" charset="0"/>
                              </a:rPr>
                            </m:ctrlPr>
                          </m:naryPr>
                          <m:sub>
                            <m:r>
                              <a:rPr lang="en-US" i="1">
                                <a:latin typeface="Cambria Math" charset="0"/>
                              </a:rPr>
                              <m:t>𝑟</m:t>
                            </m:r>
                          </m:sub>
                          <m:sup/>
                          <m:e>
                            <m:f>
                              <m:fPr>
                                <m:ctrlPr>
                                  <a:rPr lang="mr-IN" i="1">
                                    <a:latin typeface="Cambria Math" charset="0"/>
                                  </a:rPr>
                                </m:ctrlPr>
                              </m:fPr>
                              <m:num>
                                <m:sSup>
                                  <m:sSupPr>
                                    <m:ctrlPr>
                                      <a:rPr lang="mr-IN" i="1">
                                        <a:latin typeface="Cambria Math" charset="0"/>
                                      </a:rPr>
                                    </m:ctrlPr>
                                  </m:sSupPr>
                                  <m:e>
                                    <m:d>
                                      <m:dPr>
                                        <m:ctrlPr>
                                          <a:rPr lang="mr-IN" i="1">
                                            <a:latin typeface="Cambria Math" charset="0"/>
                                          </a:rPr>
                                        </m:ctrlPr>
                                      </m:dPr>
                                      <m:e>
                                        <m:sSub>
                                          <m:sSubPr>
                                            <m:ctrlPr>
                                              <a:rPr lang="en-US" i="1">
                                                <a:latin typeface="Cambria Math" charset="0"/>
                                              </a:rPr>
                                            </m:ctrlPr>
                                          </m:sSubPr>
                                          <m:e>
                                            <m:r>
                                              <a:rPr lang="en-US" i="1">
                                                <a:latin typeface="Cambria Math" charset="0"/>
                                              </a:rPr>
                                              <m:t># </m:t>
                                            </m:r>
                                            <m:r>
                                              <a:rPr lang="en-US" i="1">
                                                <a:latin typeface="Cambria Math" charset="0"/>
                                              </a:rPr>
                                              <m:t>𝑜𝑏𝑠𝑒𝑟𝑣𝑒𝑑</m:t>
                                            </m:r>
                                          </m:e>
                                          <m:sub>
                                            <m:r>
                                              <a:rPr lang="en-US" i="1">
                                                <a:latin typeface="Cambria Math" charset="0"/>
                                              </a:rPr>
                                              <m:t>𝑟</m:t>
                                            </m:r>
                                            <m:r>
                                              <a:rPr lang="en-US" i="1">
                                                <a:latin typeface="Cambria Math" charset="0"/>
                                              </a:rPr>
                                              <m:t>,</m:t>
                                            </m:r>
                                            <m:r>
                                              <a:rPr lang="en-US" i="1">
                                                <a:latin typeface="Cambria Math" charset="0"/>
                                              </a:rPr>
                                              <m:t>𝑐</m:t>
                                            </m:r>
                                          </m:sub>
                                        </m:sSub>
                                        <m:r>
                                          <a:rPr lang="en-US" i="1">
                                            <a:latin typeface="Cambria Math" charset="0"/>
                                          </a:rPr>
                                          <m:t>−</m:t>
                                        </m:r>
                                        <m:sSub>
                                          <m:sSubPr>
                                            <m:ctrlPr>
                                              <a:rPr lang="en-US" i="1">
                                                <a:latin typeface="Cambria Math" charset="0"/>
                                              </a:rPr>
                                            </m:ctrlPr>
                                          </m:sSubPr>
                                          <m:e>
                                            <m:r>
                                              <a:rPr lang="en-US" i="1">
                                                <a:latin typeface="Cambria Math" charset="0"/>
                                              </a:rPr>
                                              <m:t># </m:t>
                                            </m:r>
                                            <m:r>
                                              <a:rPr lang="en-US" i="1">
                                                <a:latin typeface="Cambria Math" charset="0"/>
                                              </a:rPr>
                                              <m:t>𝑒𝑥𝑝𝑒𝑐𝑡𝑒𝑑</m:t>
                                            </m:r>
                                          </m:e>
                                          <m:sub>
                                            <m:r>
                                              <a:rPr lang="en-US" i="1">
                                                <a:latin typeface="Cambria Math" charset="0"/>
                                              </a:rPr>
                                              <m:t>𝑟</m:t>
                                            </m:r>
                                            <m:r>
                                              <a:rPr lang="en-US" i="1">
                                                <a:latin typeface="Cambria Math" charset="0"/>
                                              </a:rPr>
                                              <m:t>,</m:t>
                                            </m:r>
                                            <m:r>
                                              <a:rPr lang="en-US" i="1">
                                                <a:latin typeface="Cambria Math" charset="0"/>
                                              </a:rPr>
                                              <m:t>𝑐</m:t>
                                            </m:r>
                                          </m:sub>
                                        </m:sSub>
                                      </m:e>
                                    </m:d>
                                  </m:e>
                                  <m:sup>
                                    <m:r>
                                      <a:rPr lang="en-US" i="1">
                                        <a:latin typeface="Cambria Math" charset="0"/>
                                      </a:rPr>
                                      <m:t>2</m:t>
                                    </m:r>
                                  </m:sup>
                                </m:sSup>
                              </m:num>
                              <m:den>
                                <m:sSub>
                                  <m:sSubPr>
                                    <m:ctrlPr>
                                      <a:rPr lang="en-US" i="1">
                                        <a:latin typeface="Cambria Math" charset="0"/>
                                      </a:rPr>
                                    </m:ctrlPr>
                                  </m:sSubPr>
                                  <m:e>
                                    <m:r>
                                      <a:rPr lang="en-US" i="1">
                                        <a:latin typeface="Cambria Math" charset="0"/>
                                      </a:rPr>
                                      <m:t># </m:t>
                                    </m:r>
                                    <m:r>
                                      <a:rPr lang="en-US" i="1">
                                        <a:latin typeface="Cambria Math" charset="0"/>
                                      </a:rPr>
                                      <m:t>𝑒𝑥𝑝𝑒𝑐𝑡𝑒𝑑</m:t>
                                    </m:r>
                                  </m:e>
                                  <m:sub>
                                    <m:r>
                                      <a:rPr lang="en-US" i="1">
                                        <a:latin typeface="Cambria Math" charset="0"/>
                                      </a:rPr>
                                      <m:t>𝑟</m:t>
                                    </m:r>
                                    <m:r>
                                      <a:rPr lang="en-US" i="1">
                                        <a:latin typeface="Cambria Math" charset="0"/>
                                      </a:rPr>
                                      <m:t>,</m:t>
                                    </m:r>
                                    <m:r>
                                      <a:rPr lang="en-US" i="1">
                                        <a:latin typeface="Cambria Math" charset="0"/>
                                      </a:rPr>
                                      <m:t>𝑐</m:t>
                                    </m:r>
                                  </m:sub>
                                </m:sSub>
                              </m:den>
                            </m:f>
                          </m:e>
                        </m:nary>
                      </m:e>
                    </m:nary>
                    <m:r>
                      <a:rPr lang="en-US" b="0" i="0" smtClean="0">
                        <a:latin typeface="Cambria Math" charset="0"/>
                      </a:rPr>
                      <m:t> </m:t>
                    </m:r>
                  </m:oMath>
                </a14:m>
                <a:r>
                  <a:rPr lang="en-US" dirty="0" smtClean="0"/>
                  <a:t>    </a:t>
                </a:r>
                <a:endParaRPr lang="en-US" b="1" dirty="0" smtClean="0"/>
              </a:p>
              <a:p>
                <a:endParaRPr lang="en-US" b="1" dirty="0"/>
              </a:p>
              <a:p>
                <a14:m>
                  <m:oMath xmlns:m="http://schemas.openxmlformats.org/officeDocument/2006/math">
                    <m:sSup>
                      <m:sSupPr>
                        <m:ctrlPr>
                          <a:rPr lang="en-US" i="1">
                            <a:latin typeface="Cambria Math" charset="0"/>
                          </a:rPr>
                        </m:ctrlPr>
                      </m:sSupPr>
                      <m:e>
                        <m:r>
                          <a:rPr lang="en-US" i="1">
                            <a:latin typeface="Cambria Math" charset="0"/>
                            <a:ea typeface="Cambria Math" charset="0"/>
                            <a:cs typeface="Cambria Math" charset="0"/>
                          </a:rPr>
                          <m:t>𝜒</m:t>
                        </m:r>
                      </m:e>
                      <m:sup>
                        <m:r>
                          <a:rPr lang="en-US" i="1">
                            <a:latin typeface="Cambria Math" charset="0"/>
                          </a:rPr>
                          <m:t>2</m:t>
                        </m:r>
                      </m:sup>
                    </m:sSup>
                    <m:r>
                      <a:rPr lang="en-US" i="1">
                        <a:latin typeface="Cambria Math" charset="0"/>
                      </a:rPr>
                      <m:t>= </m:t>
                    </m:r>
                    <m:nary>
                      <m:naryPr>
                        <m:chr m:val="∑"/>
                        <m:limLoc m:val="subSup"/>
                        <m:supHide m:val="on"/>
                        <m:ctrlPr>
                          <a:rPr lang="en-US" i="1">
                            <a:latin typeface="Cambria Math" charset="0"/>
                          </a:rPr>
                        </m:ctrlPr>
                      </m:naryPr>
                      <m:sub>
                        <m:r>
                          <m:rPr>
                            <m:brk m:alnAt="9"/>
                          </m:rPr>
                          <a:rPr lang="en-US" i="1">
                            <a:latin typeface="Cambria Math" charset="0"/>
                          </a:rPr>
                          <m:t>𝑐</m:t>
                        </m:r>
                      </m:sub>
                      <m:sup/>
                      <m:e>
                        <m:nary>
                          <m:naryPr>
                            <m:chr m:val="∑"/>
                            <m:supHide m:val="on"/>
                            <m:ctrlPr>
                              <a:rPr lang="en-US" i="1">
                                <a:latin typeface="Cambria Math" charset="0"/>
                              </a:rPr>
                            </m:ctrlPr>
                          </m:naryPr>
                          <m:sub>
                            <m:r>
                              <a:rPr lang="en-US" i="1">
                                <a:latin typeface="Cambria Math" charset="0"/>
                              </a:rPr>
                              <m:t>𝑟</m:t>
                            </m:r>
                          </m:sub>
                          <m:sup/>
                          <m:e>
                            <m:f>
                              <m:fPr>
                                <m:ctrlPr>
                                  <a:rPr lang="mr-IN" i="1">
                                    <a:latin typeface="Cambria Math" charset="0"/>
                                  </a:rPr>
                                </m:ctrlPr>
                              </m:fPr>
                              <m:num>
                                <m:sSup>
                                  <m:sSupPr>
                                    <m:ctrlPr>
                                      <a:rPr lang="mr-IN" i="1">
                                        <a:latin typeface="Cambria Math" charset="0"/>
                                      </a:rPr>
                                    </m:ctrlPr>
                                  </m:sSupPr>
                                  <m:e>
                                    <m:d>
                                      <m:dPr>
                                        <m:ctrlPr>
                                          <a:rPr lang="mr-IN" i="1">
                                            <a:latin typeface="Cambria Math" charset="0"/>
                                          </a:rPr>
                                        </m:ctrlPr>
                                      </m:dPr>
                                      <m:e>
                                        <m:d>
                                          <m:dPr>
                                            <m:begChr m:val="|"/>
                                            <m:endChr m:val="|"/>
                                            <m:ctrlPr>
                                              <a:rPr lang="hr-HR" i="1" smtClean="0">
                                                <a:latin typeface="Cambria Math" charset="0"/>
                                              </a:rPr>
                                            </m:ctrlPr>
                                          </m:dPr>
                                          <m:e>
                                            <m:sSub>
                                              <m:sSubPr>
                                                <m:ctrlPr>
                                                  <a:rPr lang="en-US" i="1">
                                                    <a:latin typeface="Cambria Math" charset="0"/>
                                                  </a:rPr>
                                                </m:ctrlPr>
                                              </m:sSubPr>
                                              <m:e>
                                                <m:r>
                                                  <a:rPr lang="en-US" i="1">
                                                    <a:latin typeface="Cambria Math" charset="0"/>
                                                  </a:rPr>
                                                  <m:t># </m:t>
                                                </m:r>
                                                <m:r>
                                                  <a:rPr lang="en-US" i="1">
                                                    <a:latin typeface="Cambria Math" charset="0"/>
                                                  </a:rPr>
                                                  <m:t>𝑜𝑏𝑠𝑒𝑟𝑣𝑒𝑑</m:t>
                                                </m:r>
                                              </m:e>
                                              <m:sub>
                                                <m:r>
                                                  <a:rPr lang="en-US" i="1">
                                                    <a:latin typeface="Cambria Math" charset="0"/>
                                                  </a:rPr>
                                                  <m:t>𝑟</m:t>
                                                </m:r>
                                                <m:r>
                                                  <a:rPr lang="en-US" i="1">
                                                    <a:latin typeface="Cambria Math" charset="0"/>
                                                  </a:rPr>
                                                  <m:t>,</m:t>
                                                </m:r>
                                                <m:r>
                                                  <a:rPr lang="en-US" i="1">
                                                    <a:latin typeface="Cambria Math" charset="0"/>
                                                  </a:rPr>
                                                  <m:t>𝑐</m:t>
                                                </m:r>
                                              </m:sub>
                                            </m:sSub>
                                            <m:r>
                                              <a:rPr lang="en-US" i="1">
                                                <a:latin typeface="Cambria Math" charset="0"/>
                                              </a:rPr>
                                              <m:t>−</m:t>
                                            </m:r>
                                            <m:sSub>
                                              <m:sSubPr>
                                                <m:ctrlPr>
                                                  <a:rPr lang="en-US" i="1">
                                                    <a:latin typeface="Cambria Math" charset="0"/>
                                                  </a:rPr>
                                                </m:ctrlPr>
                                              </m:sSubPr>
                                              <m:e>
                                                <m:r>
                                                  <a:rPr lang="en-US" i="1">
                                                    <a:latin typeface="Cambria Math" charset="0"/>
                                                  </a:rPr>
                                                  <m:t># </m:t>
                                                </m:r>
                                                <m:r>
                                                  <a:rPr lang="en-US" i="1">
                                                    <a:latin typeface="Cambria Math" charset="0"/>
                                                  </a:rPr>
                                                  <m:t>𝑒𝑥𝑝𝑒𝑐𝑡𝑒𝑑</m:t>
                                                </m:r>
                                              </m:e>
                                              <m:sub>
                                                <m:r>
                                                  <a:rPr lang="en-US" i="1">
                                                    <a:latin typeface="Cambria Math" charset="0"/>
                                                  </a:rPr>
                                                  <m:t>𝑟</m:t>
                                                </m:r>
                                                <m:r>
                                                  <a:rPr lang="en-US" i="1">
                                                    <a:latin typeface="Cambria Math" charset="0"/>
                                                  </a:rPr>
                                                  <m:t>,</m:t>
                                                </m:r>
                                                <m:r>
                                                  <a:rPr lang="en-US" i="1">
                                                    <a:latin typeface="Cambria Math" charset="0"/>
                                                  </a:rPr>
                                                  <m:t>𝑐</m:t>
                                                </m:r>
                                              </m:sub>
                                            </m:sSub>
                                          </m:e>
                                        </m:d>
                                        <m:r>
                                          <a:rPr lang="en-US" b="0" i="1" smtClean="0">
                                            <a:latin typeface="Cambria Math" charset="0"/>
                                          </a:rPr>
                                          <m:t> −0.5</m:t>
                                        </m:r>
                                      </m:e>
                                    </m:d>
                                  </m:e>
                                  <m:sup>
                                    <m:r>
                                      <a:rPr lang="en-US" i="1">
                                        <a:latin typeface="Cambria Math" charset="0"/>
                                      </a:rPr>
                                      <m:t>2</m:t>
                                    </m:r>
                                  </m:sup>
                                </m:sSup>
                              </m:num>
                              <m:den>
                                <m:sSub>
                                  <m:sSubPr>
                                    <m:ctrlPr>
                                      <a:rPr lang="en-US" i="1">
                                        <a:latin typeface="Cambria Math" charset="0"/>
                                      </a:rPr>
                                    </m:ctrlPr>
                                  </m:sSubPr>
                                  <m:e>
                                    <m:r>
                                      <a:rPr lang="en-US" i="1">
                                        <a:latin typeface="Cambria Math" charset="0"/>
                                      </a:rPr>
                                      <m:t># </m:t>
                                    </m:r>
                                    <m:r>
                                      <a:rPr lang="en-US" i="1">
                                        <a:latin typeface="Cambria Math" charset="0"/>
                                      </a:rPr>
                                      <m:t>𝑒𝑥𝑝𝑒𝑐𝑡𝑒𝑑</m:t>
                                    </m:r>
                                  </m:e>
                                  <m:sub>
                                    <m:r>
                                      <a:rPr lang="en-US" i="1">
                                        <a:latin typeface="Cambria Math" charset="0"/>
                                      </a:rPr>
                                      <m:t>𝑟</m:t>
                                    </m:r>
                                    <m:r>
                                      <a:rPr lang="en-US" i="1">
                                        <a:latin typeface="Cambria Math" charset="0"/>
                                      </a:rPr>
                                      <m:t>,</m:t>
                                    </m:r>
                                    <m:r>
                                      <a:rPr lang="en-US" i="1">
                                        <a:latin typeface="Cambria Math" charset="0"/>
                                      </a:rPr>
                                      <m:t>𝑐</m:t>
                                    </m:r>
                                  </m:sub>
                                </m:sSub>
                              </m:den>
                            </m:f>
                          </m:e>
                        </m:nary>
                      </m:e>
                    </m:nary>
                    <m:r>
                      <a:rPr lang="en-US">
                        <a:latin typeface="Cambria Math" charset="0"/>
                      </a:rPr>
                      <m:t> </m:t>
                    </m:r>
                  </m:oMath>
                </a14:m>
                <a:r>
                  <a:rPr lang="en-US" dirty="0"/>
                  <a:t>    </a:t>
                </a:r>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097279" y="1845734"/>
                <a:ext cx="10574767" cy="4023360"/>
              </a:xfrm>
              <a:blipFill rotWithShape="0">
                <a:blip r:embed="rId2"/>
                <a:stretch>
                  <a:fillRect/>
                </a:stretch>
              </a:blipFill>
            </p:spPr>
            <p:txBody>
              <a:bodyPr/>
              <a:lstStyle/>
              <a:p>
                <a:r>
                  <a:rPr lang="en-US">
                    <a:noFill/>
                  </a:rPr>
                  <a:t> </a:t>
                </a:r>
              </a:p>
            </p:txBody>
          </p:sp>
        </mc:Fallback>
      </mc:AlternateContent>
      <p:sp>
        <p:nvSpPr>
          <p:cNvPr id="4" name="TextBox 3"/>
          <p:cNvSpPr txBox="1"/>
          <p:nvPr/>
        </p:nvSpPr>
        <p:spPr>
          <a:xfrm>
            <a:off x="8431306" y="2232212"/>
            <a:ext cx="2423036" cy="430887"/>
          </a:xfrm>
          <a:prstGeom prst="rect">
            <a:avLst/>
          </a:prstGeom>
          <a:noFill/>
        </p:spPr>
        <p:txBody>
          <a:bodyPr wrap="none" rtlCol="0">
            <a:spAutoFit/>
          </a:bodyPr>
          <a:lstStyle/>
          <a:p>
            <a:r>
              <a:rPr lang="en-US" sz="2200" b="1" dirty="0" smtClean="0"/>
              <a:t>Without correction</a:t>
            </a:r>
            <a:endParaRPr lang="en-US" sz="2200" b="1" dirty="0"/>
          </a:p>
        </p:txBody>
      </p:sp>
      <p:sp>
        <p:nvSpPr>
          <p:cNvPr id="5" name="TextBox 4"/>
          <p:cNvSpPr txBox="1"/>
          <p:nvPr/>
        </p:nvSpPr>
        <p:spPr>
          <a:xfrm>
            <a:off x="8556811" y="3835209"/>
            <a:ext cx="3311099" cy="430887"/>
          </a:xfrm>
          <a:prstGeom prst="rect">
            <a:avLst/>
          </a:prstGeom>
          <a:noFill/>
        </p:spPr>
        <p:txBody>
          <a:bodyPr wrap="none" rtlCol="0">
            <a:spAutoFit/>
          </a:bodyPr>
          <a:lstStyle/>
          <a:p>
            <a:r>
              <a:rPr lang="en-US" sz="2200" b="1" dirty="0" smtClean="0"/>
              <a:t>Yates continuity correction</a:t>
            </a:r>
            <a:endParaRPr lang="en-US" sz="2200" b="1" dirty="0"/>
          </a:p>
        </p:txBody>
      </p:sp>
      <p:sp>
        <p:nvSpPr>
          <p:cNvPr id="6" name="TextBox 5"/>
          <p:cNvSpPr txBox="1"/>
          <p:nvPr/>
        </p:nvSpPr>
        <p:spPr>
          <a:xfrm>
            <a:off x="1097279" y="5161208"/>
            <a:ext cx="6683188" cy="707886"/>
          </a:xfrm>
          <a:prstGeom prst="rect">
            <a:avLst/>
          </a:prstGeom>
          <a:noFill/>
        </p:spPr>
        <p:txBody>
          <a:bodyPr wrap="square" rtlCol="0">
            <a:spAutoFit/>
          </a:bodyPr>
          <a:lstStyle/>
          <a:p>
            <a:r>
              <a:rPr lang="en-US" sz="2200" dirty="0" smtClean="0">
                <a:solidFill>
                  <a:srgbClr val="C00000"/>
                </a:solidFill>
              </a:rPr>
              <a:t>Decreases the test statistic and increases the P-value</a:t>
            </a:r>
          </a:p>
          <a:p>
            <a:endParaRPr lang="en-US" b="1" dirty="0"/>
          </a:p>
        </p:txBody>
      </p:sp>
    </p:spTree>
    <p:extLst>
      <p:ext uri="{BB962C8B-B14F-4D97-AF65-F5344CB8AC3E}">
        <p14:creationId xmlns:p14="http://schemas.microsoft.com/office/powerpoint/2010/main" val="164599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Odds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85000" lnSpcReduction="10000"/>
              </a:bodyPr>
              <a:lstStyle/>
              <a:p>
                <a:r>
                  <a:rPr lang="en-US" dirty="0" smtClean="0"/>
                  <a:t>The </a:t>
                </a:r>
                <a:r>
                  <a:rPr lang="en-US" b="1" dirty="0" smtClean="0"/>
                  <a:t>odds</a:t>
                </a:r>
                <a:r>
                  <a:rPr lang="en-US" dirty="0" smtClean="0"/>
                  <a:t> of success are the probability of success divided by failure</a:t>
                </a:r>
              </a:p>
              <a:p>
                <a14:m>
                  <m:oMath xmlns:m="http://schemas.openxmlformats.org/officeDocument/2006/math">
                    <m:r>
                      <a:rPr lang="en-US" b="0" i="1" smtClean="0">
                        <a:latin typeface="Cambria Math" charset="0"/>
                      </a:rPr>
                      <m:t>𝑂</m:t>
                    </m:r>
                    <m:r>
                      <a:rPr lang="en-US" b="0" i="1" smtClean="0">
                        <a:latin typeface="Cambria Math" charset="0"/>
                      </a:rPr>
                      <m:t>= </m:t>
                    </m:r>
                    <m:f>
                      <m:fPr>
                        <m:ctrlPr>
                          <a:rPr lang="mr-IN" b="0" i="1" smtClean="0">
                            <a:latin typeface="Cambria Math" charset="0"/>
                          </a:rPr>
                        </m:ctrlPr>
                      </m:fPr>
                      <m:num>
                        <m:r>
                          <a:rPr lang="en-US" b="0" i="1" smtClean="0">
                            <a:latin typeface="Cambria Math" charset="0"/>
                          </a:rPr>
                          <m:t>𝑝</m:t>
                        </m:r>
                      </m:num>
                      <m:den>
                        <m:r>
                          <a:rPr lang="en-US" b="0" i="1" smtClean="0">
                            <a:latin typeface="Cambria Math" charset="0"/>
                          </a:rPr>
                          <m:t>1 −</m:t>
                        </m:r>
                        <m:r>
                          <a:rPr lang="en-US" b="0" i="1" smtClean="0">
                            <a:latin typeface="Cambria Math" charset="0"/>
                          </a:rPr>
                          <m:t>𝑝</m:t>
                        </m:r>
                      </m:den>
                    </m:f>
                  </m:oMath>
                </a14:m>
                <a:endParaRPr lang="en-US" dirty="0" smtClean="0"/>
              </a:p>
              <a:p>
                <a:endParaRPr lang="en-US" dirty="0" smtClean="0"/>
              </a:p>
              <a:p>
                <a:r>
                  <a:rPr lang="en-US" dirty="0" smtClean="0"/>
                  <a:t>The </a:t>
                </a:r>
                <a:r>
                  <a:rPr lang="en-US" b="1" dirty="0" smtClean="0"/>
                  <a:t>odds </a:t>
                </a:r>
                <a:r>
                  <a:rPr lang="en-US" dirty="0" smtClean="0"/>
                  <a:t>of being eaten while infected</a:t>
                </a:r>
              </a:p>
              <a:p>
                <a14:m>
                  <m:oMath xmlns:m="http://schemas.openxmlformats.org/officeDocument/2006/math">
                    <m:r>
                      <a:rPr lang="en-US" b="0" i="1" smtClean="0">
                        <a:latin typeface="Cambria Math" charset="0"/>
                      </a:rPr>
                      <m:t>    </m:t>
                    </m:r>
                    <m:r>
                      <a:rPr lang="en-US" i="1">
                        <a:latin typeface="Cambria Math" charset="0"/>
                      </a:rPr>
                      <m:t>𝑂</m:t>
                    </m:r>
                    <m:r>
                      <a:rPr lang="en-US" i="1">
                        <a:latin typeface="Cambria Math" charset="0"/>
                      </a:rPr>
                      <m:t>= </m:t>
                    </m:r>
                    <m:f>
                      <m:fPr>
                        <m:ctrlPr>
                          <a:rPr lang="mr-IN" i="1">
                            <a:latin typeface="Cambria Math" charset="0"/>
                          </a:rPr>
                        </m:ctrlPr>
                      </m:fPr>
                      <m:num>
                        <m:r>
                          <a:rPr lang="en-US" b="0" i="1" smtClean="0">
                            <a:latin typeface="Cambria Math" charset="0"/>
                          </a:rPr>
                          <m:t>𝑃</m:t>
                        </m:r>
                        <m:r>
                          <a:rPr lang="en-US" b="0" i="1" smtClean="0">
                            <a:latin typeface="Cambria Math" charset="0"/>
                          </a:rPr>
                          <m:t>[</m:t>
                        </m:r>
                        <m:r>
                          <a:rPr lang="en-US" b="0" i="1" smtClean="0">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b="0" i="1" smtClean="0">
                            <a:latin typeface="Cambria Math" charset="0"/>
                          </a:rPr>
                          <m:t>𝑖𝑛𝑓𝑒𝑐𝑡𝑒𝑑</m:t>
                        </m:r>
                        <m:r>
                          <a:rPr lang="en-US" b="0" i="1" smtClean="0">
                            <a:latin typeface="Cambria Math" charset="0"/>
                          </a:rPr>
                          <m:t>]</m:t>
                        </m:r>
                      </m:num>
                      <m:den>
                        <m:r>
                          <a:rPr lang="en-US" i="1">
                            <a:latin typeface="Cambria Math" charset="0"/>
                          </a:rPr>
                          <m:t>1 −</m:t>
                        </m:r>
                        <m:r>
                          <a:rPr lang="en-US" b="0" i="1" smtClean="0">
                            <a:latin typeface="Cambria Math" charset="0"/>
                          </a:rPr>
                          <m:t>𝑃</m:t>
                        </m:r>
                        <m:r>
                          <a:rPr lang="en-US" b="0" i="1" smtClean="0">
                            <a:latin typeface="Cambria Math" charset="0"/>
                          </a:rPr>
                          <m:t>[</m:t>
                        </m:r>
                        <m:r>
                          <a:rPr lang="en-US" b="0" i="1" smtClean="0">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b="0" i="1" smtClean="0">
                            <a:latin typeface="Cambria Math" charset="0"/>
                          </a:rPr>
                          <m:t>𝑖𝑛𝑓𝑒𝑐𝑡𝑒𝑑</m:t>
                        </m:r>
                        <m:r>
                          <a:rPr lang="en-US" b="0" i="1" smtClean="0">
                            <a:latin typeface="Cambria Math" charset="0"/>
                          </a:rPr>
                          <m:t>]</m:t>
                        </m:r>
                      </m:den>
                    </m:f>
                    <m:r>
                      <a:rPr lang="en-US" b="0" i="1" smtClean="0">
                        <a:latin typeface="Cambria Math" charset="0"/>
                      </a:rPr>
                      <m:t>= </m:t>
                    </m:r>
                    <m:f>
                      <m:fPr>
                        <m:ctrlPr>
                          <a:rPr lang="mr-IN" b="0" i="1" smtClean="0">
                            <a:latin typeface="Cambria Math" charset="0"/>
                          </a:rPr>
                        </m:ctrlPr>
                      </m:fPr>
                      <m:num>
                        <m:r>
                          <a:rPr lang="en-US" b="0" i="1" smtClean="0">
                            <a:latin typeface="Cambria Math" charset="0"/>
                          </a:rPr>
                          <m:t>47/91</m:t>
                        </m:r>
                      </m:num>
                      <m:den>
                        <m:r>
                          <a:rPr lang="en-US" b="0" i="1" smtClean="0">
                            <a:latin typeface="Cambria Math" charset="0"/>
                          </a:rPr>
                          <m:t>1 −47/91</m:t>
                        </m:r>
                      </m:den>
                    </m:f>
                    <m:r>
                      <a:rPr lang="en-US" b="0" i="1" smtClean="0">
                        <a:latin typeface="Cambria Math" charset="0"/>
                      </a:rPr>
                      <m:t>=1.07</m:t>
                    </m:r>
                  </m:oMath>
                </a14:m>
                <a:endParaRPr lang="en-US" b="0" dirty="0" smtClean="0"/>
              </a:p>
              <a:p>
                <a14:m>
                  <m:oMath xmlns:m="http://schemas.openxmlformats.org/officeDocument/2006/math">
                    <m:r>
                      <a:rPr lang="en-US" i="1">
                        <a:latin typeface="Cambria Math" charset="0"/>
                      </a:rPr>
                      <m:t> </m:t>
                    </m:r>
                    <m:r>
                      <a:rPr lang="en-US" b="0" i="1" smtClean="0">
                        <a:latin typeface="Cambria Math" charset="0"/>
                      </a:rPr>
                      <m:t>   </m:t>
                    </m:r>
                    <m:r>
                      <a:rPr lang="en-US" i="1">
                        <a:latin typeface="Cambria Math" charset="0"/>
                      </a:rPr>
                      <m:t>𝑂</m:t>
                    </m:r>
                    <m:r>
                      <a:rPr lang="en-US" i="1">
                        <a:latin typeface="Cambria Math" charset="0"/>
                      </a:rPr>
                      <m:t>= </m:t>
                    </m:r>
                    <m:f>
                      <m:fPr>
                        <m:ctrlPr>
                          <a:rPr lang="mr-IN" i="1">
                            <a:latin typeface="Cambria Math" charset="0"/>
                          </a:rPr>
                        </m:ctrlPr>
                      </m:fPr>
                      <m:num>
                        <m:r>
                          <a:rPr lang="en-US" i="1">
                            <a:latin typeface="Cambria Math" charset="0"/>
                          </a:rPr>
                          <m:t>𝑃</m:t>
                        </m:r>
                        <m:r>
                          <a:rPr lang="en-US" i="1">
                            <a:latin typeface="Cambria Math" charset="0"/>
                          </a:rPr>
                          <m:t>[</m:t>
                        </m:r>
                        <m:r>
                          <a:rPr lang="en-US" i="1">
                            <a:latin typeface="Cambria Math" charset="0"/>
                          </a:rPr>
                          <m:t>𝑒𝑎𝑡𝑒𝑛</m:t>
                        </m:r>
                        <m:r>
                          <a:rPr lang="en-US" i="1">
                            <a:latin typeface="Cambria Math" charset="0"/>
                          </a:rPr>
                          <m:t> </m:t>
                        </m:r>
                        <m:r>
                          <a:rPr lang="en-US" i="1">
                            <a:latin typeface="Cambria Math" charset="0"/>
                          </a:rPr>
                          <m:t>𝑎𝑛𝑑</m:t>
                        </m:r>
                        <m:r>
                          <a:rPr lang="en-US" i="1">
                            <a:latin typeface="Cambria Math" charset="0"/>
                          </a:rPr>
                          <m:t> </m:t>
                        </m:r>
                        <m:r>
                          <a:rPr lang="en-US" i="1">
                            <a:latin typeface="Cambria Math" charset="0"/>
                          </a:rPr>
                          <m:t>𝑖𝑛𝑓𝑒𝑐𝑡𝑒𝑑</m:t>
                        </m:r>
                        <m:r>
                          <a:rPr lang="en-US" i="1">
                            <a:latin typeface="Cambria Math" charset="0"/>
                          </a:rPr>
                          <m:t>]</m:t>
                        </m:r>
                      </m:num>
                      <m:den>
                        <m:r>
                          <a:rPr lang="en-US" i="1">
                            <a:latin typeface="Cambria Math" charset="0"/>
                          </a:rPr>
                          <m:t>𝑃</m:t>
                        </m:r>
                        <m:r>
                          <a:rPr lang="en-US" i="1">
                            <a:latin typeface="Cambria Math" charset="0"/>
                          </a:rPr>
                          <m:t>[</m:t>
                        </m:r>
                        <m:r>
                          <a:rPr lang="en-US" b="0" i="1" smtClean="0">
                            <a:latin typeface="Cambria Math" charset="0"/>
                          </a:rPr>
                          <m:t>𝑛𝑜𝑡</m:t>
                        </m:r>
                        <m:r>
                          <a:rPr lang="en-US" b="0" i="1" smtClean="0">
                            <a:latin typeface="Cambria Math" charset="0"/>
                          </a:rPr>
                          <m:t> </m:t>
                        </m:r>
                        <m:r>
                          <a:rPr lang="en-US" i="1">
                            <a:latin typeface="Cambria Math" charset="0"/>
                          </a:rPr>
                          <m:t>𝑒𝑎𝑡𝑒𝑛</m:t>
                        </m:r>
                        <m:r>
                          <a:rPr lang="en-US" i="1">
                            <a:latin typeface="Cambria Math" charset="0"/>
                          </a:rPr>
                          <m:t> </m:t>
                        </m:r>
                        <m:r>
                          <a:rPr lang="en-US" i="1">
                            <a:latin typeface="Cambria Math" charset="0"/>
                          </a:rPr>
                          <m:t>𝑎𝑛𝑑</m:t>
                        </m:r>
                        <m:r>
                          <a:rPr lang="en-US" i="1">
                            <a:latin typeface="Cambria Math" charset="0"/>
                          </a:rPr>
                          <m:t>  </m:t>
                        </m:r>
                        <m:r>
                          <a:rPr lang="en-US" i="1">
                            <a:latin typeface="Cambria Math" charset="0"/>
                          </a:rPr>
                          <m:t>𝑖𝑛𝑓𝑒𝑐𝑡𝑒𝑑</m:t>
                        </m:r>
                        <m:r>
                          <a:rPr lang="en-US" i="1">
                            <a:latin typeface="Cambria Math" charset="0"/>
                          </a:rPr>
                          <m:t>]</m:t>
                        </m:r>
                      </m:den>
                    </m:f>
                    <m:r>
                      <a:rPr lang="en-US" i="1">
                        <a:latin typeface="Cambria Math" charset="0"/>
                      </a:rPr>
                      <m:t>= </m:t>
                    </m:r>
                    <m:f>
                      <m:fPr>
                        <m:ctrlPr>
                          <a:rPr lang="mr-IN" i="1">
                            <a:latin typeface="Cambria Math" charset="0"/>
                          </a:rPr>
                        </m:ctrlPr>
                      </m:fPr>
                      <m:num>
                        <m:r>
                          <a:rPr lang="en-US" b="0" i="1" smtClean="0">
                            <a:latin typeface="Cambria Math" charset="0"/>
                          </a:rPr>
                          <m:t>47</m:t>
                        </m:r>
                      </m:num>
                      <m:den>
                        <m:r>
                          <a:rPr lang="en-US" b="0" i="1" smtClean="0">
                            <a:latin typeface="Cambria Math" charset="0"/>
                          </a:rPr>
                          <m:t>44</m:t>
                        </m:r>
                      </m:den>
                    </m:f>
                    <m:r>
                      <a:rPr lang="en-US" b="0" i="1" smtClean="0">
                        <a:latin typeface="Cambria Math" charset="0"/>
                      </a:rPr>
                      <m:t>         </m:t>
                    </m:r>
                    <m:r>
                      <a:rPr lang="en-US" i="1">
                        <a:latin typeface="Cambria Math" charset="0"/>
                      </a:rPr>
                      <m:t>=1.07</m:t>
                    </m:r>
                  </m:oMath>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152" t="-2424"/>
                </a:stretch>
              </a:blipFill>
            </p:spPr>
            <p:txBody>
              <a:bodyPr/>
              <a:lstStyle/>
              <a:p>
                <a:r>
                  <a:rPr lang="en-US">
                    <a:noFill/>
                  </a:rPr>
                  <a:t> </a:t>
                </a:r>
              </a:p>
            </p:txBody>
          </p:sp>
        </mc:Fallback>
      </mc:AlternateContent>
      <p:graphicFrame>
        <p:nvGraphicFramePr>
          <p:cNvPr id="4" name="Content Placeholder 3"/>
          <p:cNvGraphicFramePr>
            <a:graphicFrameLocks/>
          </p:cNvGraphicFramePr>
          <p:nvPr>
            <p:extLst>
              <p:ext uri="{D42A27DB-BD31-4B8C-83A1-F6EECF244321}">
                <p14:modId xmlns:p14="http://schemas.microsoft.com/office/powerpoint/2010/main" val="1037257652"/>
              </p:ext>
            </p:extLst>
          </p:nvPr>
        </p:nvGraphicFramePr>
        <p:xfrm>
          <a:off x="6825387" y="2516742"/>
          <a:ext cx="4927340" cy="1481180"/>
        </p:xfrm>
        <a:graphic>
          <a:graphicData uri="http://schemas.openxmlformats.org/drawingml/2006/table">
            <a:tbl>
              <a:tblPr firstRow="1" bandRow="1">
                <a:tableStyleId>{5C22544A-7EE6-4342-B048-85BDC9FD1C3A}</a:tableStyleId>
              </a:tblPr>
              <a:tblGrid>
                <a:gridCol w="1348069"/>
                <a:gridCol w="1196788"/>
                <a:gridCol w="1385047"/>
                <a:gridCol w="997436"/>
              </a:tblGrid>
              <a:tr h="427827">
                <a:tc>
                  <a:txBody>
                    <a:bodyPr/>
                    <a:lstStyle/>
                    <a:p>
                      <a:pPr algn="ctr"/>
                      <a:endParaRPr lang="en-US" sz="16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600" b="1" dirty="0" smtClean="0">
                          <a:solidFill>
                            <a:schemeClr val="tx1"/>
                          </a:solidFill>
                        </a:rPr>
                        <a:t>Uninfected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600" b="1" baseline="0" dirty="0" smtClean="0">
                          <a:solidFill>
                            <a:schemeClr val="tx1"/>
                          </a:solidFill>
                        </a:rPr>
                        <a:t>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600" b="1" dirty="0" smtClean="0">
                          <a:solidFill>
                            <a:schemeClr val="tx1"/>
                          </a:solidFill>
                        </a:rPr>
                        <a:t>TOTAL</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309282">
                <a:tc>
                  <a:txBody>
                    <a:bodyPr/>
                    <a:lstStyle/>
                    <a:p>
                      <a:r>
                        <a:rPr lang="en-US" sz="1600" b="1" dirty="0" smtClean="0">
                          <a:solidFill>
                            <a:schemeClr val="tx1"/>
                          </a:solidFill>
                        </a:rPr>
                        <a:t>Eaten </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1 </a:t>
                      </a:r>
                      <a:endParaRPr lang="en-US" sz="16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47</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600" b="1" dirty="0" smtClean="0">
                          <a:solidFill>
                            <a:schemeClr val="tx1"/>
                          </a:solidFill>
                        </a:rPr>
                        <a:t>48</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46934">
                <a:tc>
                  <a:txBody>
                    <a:bodyPr/>
                    <a:lstStyle/>
                    <a:p>
                      <a:r>
                        <a:rPr lang="en-US" sz="1600" b="1" baseline="0" dirty="0" smtClean="0">
                          <a:solidFill>
                            <a:schemeClr val="tx1"/>
                          </a:solidFill>
                        </a:rPr>
                        <a:t>Not eaten</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49</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44</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600" b="1" dirty="0" smtClean="0">
                          <a:solidFill>
                            <a:schemeClr val="tx1"/>
                          </a:solidFill>
                        </a:rPr>
                        <a:t>93</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1139">
                <a:tc>
                  <a:txBody>
                    <a:bodyPr/>
                    <a:lstStyle/>
                    <a:p>
                      <a:pPr algn="l"/>
                      <a:r>
                        <a:rPr lang="en-US" sz="1600" b="1" dirty="0" smtClean="0">
                          <a:solidFill>
                            <a:schemeClr val="tx1"/>
                          </a:solidFill>
                        </a:rPr>
                        <a:t>TOTAL</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600" b="1" dirty="0" smtClean="0">
                          <a:solidFill>
                            <a:schemeClr val="tx1"/>
                          </a:solidFill>
                        </a:rPr>
                        <a:t>50</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600" b="1" dirty="0" smtClean="0">
                          <a:solidFill>
                            <a:schemeClr val="tx1"/>
                          </a:solidFill>
                        </a:rPr>
                        <a:t>91</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C00000">
                        <a:alpha val="20000"/>
                      </a:srgbClr>
                    </a:solidFill>
                  </a:tcPr>
                </a:tc>
                <a:tc>
                  <a:txBody>
                    <a:bodyPr/>
                    <a:lstStyle/>
                    <a:p>
                      <a:pPr algn="ctr"/>
                      <a:r>
                        <a:rPr lang="en-US" sz="1600" b="1" dirty="0" smtClean="0">
                          <a:solidFill>
                            <a:schemeClr val="tx1"/>
                          </a:solidFill>
                        </a:rPr>
                        <a:t>141</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p:spTree>
    <p:extLst>
      <p:ext uri="{BB962C8B-B14F-4D97-AF65-F5344CB8AC3E}">
        <p14:creationId xmlns:p14="http://schemas.microsoft.com/office/powerpoint/2010/main" val="470331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Odds ratio, for 2x2 tables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92500" lnSpcReduction="20000"/>
              </a:bodyPr>
              <a:lstStyle/>
              <a:p>
                <a:r>
                  <a:rPr lang="en-US" dirty="0" smtClean="0"/>
                  <a:t>The </a:t>
                </a:r>
                <a:r>
                  <a:rPr lang="en-US" b="1" dirty="0" smtClean="0"/>
                  <a:t>odds</a:t>
                </a:r>
                <a:r>
                  <a:rPr lang="en-US" dirty="0" smtClean="0"/>
                  <a:t> </a:t>
                </a:r>
                <a:r>
                  <a:rPr lang="en-US" b="1" dirty="0" smtClean="0"/>
                  <a:t>ratio </a:t>
                </a:r>
                <a:r>
                  <a:rPr lang="en-US" dirty="0" smtClean="0"/>
                  <a:t>is the odds of success in one group divided by odds of success in a second group</a:t>
                </a:r>
              </a:p>
              <a:p>
                <a14:m>
                  <m:oMath xmlns:m="http://schemas.openxmlformats.org/officeDocument/2006/math">
                    <m:r>
                      <a:rPr lang="en-US" b="0" i="1" smtClean="0">
                        <a:latin typeface="Cambria Math" charset="0"/>
                      </a:rPr>
                      <m:t>𝑂𝑅</m:t>
                    </m:r>
                    <m:r>
                      <a:rPr lang="en-US" b="0" i="1" smtClean="0">
                        <a:latin typeface="Cambria Math" charset="0"/>
                      </a:rPr>
                      <m:t>=</m:t>
                    </m:r>
                    <m:f>
                      <m:fPr>
                        <m:ctrlPr>
                          <a:rPr lang="mr-IN" b="0" i="1" smtClean="0">
                            <a:latin typeface="Cambria Math" charset="0"/>
                          </a:rPr>
                        </m:ctrlPr>
                      </m:fPr>
                      <m:num>
                        <m:f>
                          <m:fPr>
                            <m:type m:val="lin"/>
                            <m:ctrlPr>
                              <a:rPr lang="mr-IN" b="0" i="1" smtClean="0">
                                <a:latin typeface="Cambria Math" charset="0"/>
                              </a:rPr>
                            </m:ctrlPr>
                          </m:fPr>
                          <m:num>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1</m:t>
                                </m:r>
                              </m:sub>
                            </m:sSub>
                          </m:num>
                          <m:den>
                            <m:r>
                              <a:rPr lang="en-US" b="0" i="1" smtClean="0">
                                <a:latin typeface="Cambria Math" charset="0"/>
                              </a:rPr>
                              <m:t>(1−</m:t>
                            </m:r>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1</m:t>
                                </m:r>
                              </m:sub>
                            </m:sSub>
                            <m:r>
                              <a:rPr lang="en-US" b="0" i="1" smtClean="0">
                                <a:latin typeface="Cambria Math" charset="0"/>
                              </a:rPr>
                              <m:t>)</m:t>
                            </m:r>
                          </m:den>
                        </m:f>
                      </m:num>
                      <m:den>
                        <m:f>
                          <m:fPr>
                            <m:type m:val="lin"/>
                            <m:ctrlPr>
                              <a:rPr lang="mr-IN" b="0" i="1" smtClean="0">
                                <a:latin typeface="Cambria Math" charset="0"/>
                              </a:rPr>
                            </m:ctrlPr>
                          </m:fPr>
                          <m:num>
                            <m:sSub>
                              <m:sSubPr>
                                <m:ctrlPr>
                                  <a:rPr lang="en-US" i="1">
                                    <a:latin typeface="Cambria Math" charset="0"/>
                                  </a:rPr>
                                </m:ctrlPr>
                              </m:sSubPr>
                              <m:e>
                                <m:r>
                                  <a:rPr lang="en-US" i="1">
                                    <a:latin typeface="Cambria Math" charset="0"/>
                                  </a:rPr>
                                  <m:t>𝑝</m:t>
                                </m:r>
                              </m:e>
                              <m:sub>
                                <m:r>
                                  <a:rPr lang="en-US" b="0" i="1" smtClean="0">
                                    <a:latin typeface="Cambria Math" charset="0"/>
                                  </a:rPr>
                                  <m:t>2</m:t>
                                </m:r>
                              </m:sub>
                            </m:sSub>
                          </m:num>
                          <m:den>
                            <m:r>
                              <a:rPr lang="en-US" i="1">
                                <a:latin typeface="Cambria Math" charset="0"/>
                              </a:rPr>
                              <m:t>(1−</m:t>
                            </m:r>
                            <m:sSub>
                              <m:sSubPr>
                                <m:ctrlPr>
                                  <a:rPr lang="en-US" i="1">
                                    <a:latin typeface="Cambria Math" charset="0"/>
                                  </a:rPr>
                                </m:ctrlPr>
                              </m:sSubPr>
                              <m:e>
                                <m:r>
                                  <a:rPr lang="en-US" i="1">
                                    <a:latin typeface="Cambria Math" charset="0"/>
                                  </a:rPr>
                                  <m:t>𝑝</m:t>
                                </m:r>
                              </m:e>
                              <m:sub>
                                <m:r>
                                  <a:rPr lang="en-US" b="0" i="1" smtClean="0">
                                    <a:latin typeface="Cambria Math" charset="0"/>
                                  </a:rPr>
                                  <m:t>2</m:t>
                                </m:r>
                              </m:sub>
                            </m:sSub>
                            <m:r>
                              <a:rPr lang="en-US" i="1">
                                <a:latin typeface="Cambria Math" charset="0"/>
                              </a:rPr>
                              <m:t>)</m:t>
                            </m:r>
                          </m:den>
                        </m:f>
                      </m:den>
                    </m:f>
                  </m:oMath>
                </a14:m>
                <a:endParaRPr lang="en-US" dirty="0" smtClean="0"/>
              </a:p>
              <a:p>
                <a:endParaRPr lang="en-US" dirty="0"/>
              </a:p>
              <a:p>
                <a:r>
                  <a:rPr lang="en-US" dirty="0" smtClean="0"/>
                  <a:t>Interpretation</a:t>
                </a:r>
              </a:p>
              <a:p>
                <a:pPr lvl="1"/>
                <a:r>
                  <a:rPr lang="en-US" b="1" dirty="0" smtClean="0"/>
                  <a:t>OR = 1: </a:t>
                </a:r>
                <a:r>
                  <a:rPr lang="en-US" dirty="0" smtClean="0"/>
                  <a:t>Odds of success is the same for either group</a:t>
                </a:r>
              </a:p>
              <a:p>
                <a:pPr lvl="1"/>
                <a:r>
                  <a:rPr lang="en-US" b="1" dirty="0" smtClean="0"/>
                  <a:t>OR &lt; 1: </a:t>
                </a:r>
                <a:r>
                  <a:rPr lang="en-US" dirty="0" smtClean="0"/>
                  <a:t>Odds of success in group 2 are higher than group 1</a:t>
                </a:r>
              </a:p>
              <a:p>
                <a:pPr lvl="1"/>
                <a:r>
                  <a:rPr lang="en-US" b="1" dirty="0" smtClean="0"/>
                  <a:t>OR &gt; 1: </a:t>
                </a:r>
                <a:r>
                  <a:rPr lang="en-US" dirty="0" smtClean="0"/>
                  <a:t>Odds of success in group 1 are higher than group 2</a:t>
                </a:r>
                <a:endParaRPr lang="en-US" b="1"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394" t="-3939"/>
                </a:stretch>
              </a:blipFill>
            </p:spPr>
            <p:txBody>
              <a:bodyPr/>
              <a:lstStyle/>
              <a:p>
                <a:r>
                  <a:rPr lang="en-US">
                    <a:noFill/>
                  </a:rPr>
                  <a:t> </a:t>
                </a:r>
              </a:p>
            </p:txBody>
          </p:sp>
        </mc:Fallback>
      </mc:AlternateContent>
      <p:sp>
        <p:nvSpPr>
          <p:cNvPr id="5" name="TextBox 4"/>
          <p:cNvSpPr txBox="1"/>
          <p:nvPr/>
        </p:nvSpPr>
        <p:spPr>
          <a:xfrm>
            <a:off x="8337177" y="2770094"/>
            <a:ext cx="3536576" cy="1200329"/>
          </a:xfrm>
          <a:prstGeom prst="rect">
            <a:avLst/>
          </a:prstGeom>
          <a:noFill/>
        </p:spPr>
        <p:txBody>
          <a:bodyPr wrap="square" rtlCol="0">
            <a:spAutoFit/>
          </a:bodyPr>
          <a:lstStyle/>
          <a:p>
            <a:r>
              <a:rPr lang="en-US" sz="2400" dirty="0" smtClean="0">
                <a:solidFill>
                  <a:srgbClr val="C00000"/>
                </a:solidFill>
              </a:rPr>
              <a:t>ORs quantify the deviation from null in 2x2 contingency table tests.</a:t>
            </a:r>
            <a:endParaRPr lang="en-US" sz="2400" dirty="0">
              <a:solidFill>
                <a:srgbClr val="C00000"/>
              </a:solidFill>
            </a:endParaRPr>
          </a:p>
        </p:txBody>
      </p:sp>
    </p:spTree>
    <p:extLst>
      <p:ext uri="{BB962C8B-B14F-4D97-AF65-F5344CB8AC3E}">
        <p14:creationId xmlns:p14="http://schemas.microsoft.com/office/powerpoint/2010/main" val="250736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200" dirty="0" smtClean="0"/>
              <a:t>Odds ratio calculations: Are the odds higher that you are eaten while infected?</a:t>
            </a:r>
            <a:endParaRPr lang="en-US" sz="4200" dirty="0"/>
          </a:p>
        </p:txBody>
      </p:sp>
      <mc:AlternateContent xmlns:mc="http://schemas.openxmlformats.org/markup-compatibility/2006" xmlns:a14="http://schemas.microsoft.com/office/drawing/2010/main">
        <mc:Choice Requires="a14">
          <p:sp>
            <p:nvSpPr>
              <p:cNvPr id="6" name="Rectangle 5"/>
              <p:cNvSpPr/>
              <p:nvPr/>
            </p:nvSpPr>
            <p:spPr>
              <a:xfrm>
                <a:off x="685710" y="3621107"/>
                <a:ext cx="7876772" cy="6701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charset="0"/>
                        </a:rPr>
                        <m:t> </m:t>
                      </m:r>
                      <m:sSub>
                        <m:sSubPr>
                          <m:ctrlPr>
                            <a:rPr lang="en-US" i="1" smtClean="0">
                              <a:latin typeface="Cambria Math" charset="0"/>
                            </a:rPr>
                          </m:ctrlPr>
                        </m:sSubPr>
                        <m:e>
                          <m:r>
                            <a:rPr lang="en-US" b="0" i="1" smtClean="0">
                              <a:latin typeface="Cambria Math" charset="0"/>
                            </a:rPr>
                            <m:t>𝑂</m:t>
                          </m:r>
                        </m:e>
                        <m:sub>
                          <m:r>
                            <a:rPr lang="en-US" b="0" i="1" smtClean="0">
                              <a:latin typeface="Cambria Math" charset="0"/>
                            </a:rPr>
                            <m:t>1</m:t>
                          </m:r>
                        </m:sub>
                      </m:sSub>
                      <m:r>
                        <a:rPr lang="en-US" i="1">
                          <a:latin typeface="Cambria Math" charset="0"/>
                        </a:rPr>
                        <m:t>= </m:t>
                      </m:r>
                      <m:f>
                        <m:fPr>
                          <m:ctrlPr>
                            <a:rPr lang="mr-IN" i="1" smtClean="0">
                              <a:latin typeface="Cambria Math" charset="0"/>
                            </a:rPr>
                          </m:ctrlPr>
                        </m:fPr>
                        <m:num>
                          <m:r>
                            <a:rPr lang="en-US" i="1">
                              <a:latin typeface="Cambria Math" charset="0"/>
                            </a:rPr>
                            <m:t>𝑃</m:t>
                          </m:r>
                          <m:r>
                            <a:rPr lang="en-US" b="0" i="1" smtClean="0">
                              <a:latin typeface="Cambria Math" charset="0"/>
                            </a:rPr>
                            <m:t>[</m:t>
                          </m:r>
                          <m:r>
                            <a:rPr lang="en-US" b="0" i="1" smtClean="0">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i="1">
                              <a:latin typeface="Cambria Math" charset="0"/>
                            </a:rPr>
                            <m:t>𝑖𝑛𝑓𝑒𝑐𝑡𝑒𝑑</m:t>
                          </m:r>
                          <m:r>
                            <a:rPr lang="en-US" i="1">
                              <a:latin typeface="Cambria Math" charset="0"/>
                            </a:rPr>
                            <m:t>]</m:t>
                          </m:r>
                        </m:num>
                        <m:den>
                          <m:r>
                            <a:rPr lang="en-US" i="1">
                              <a:latin typeface="Cambria Math" charset="0"/>
                            </a:rPr>
                            <m:t>1 −</m:t>
                          </m:r>
                          <m:r>
                            <a:rPr lang="en-US" i="1">
                              <a:latin typeface="Cambria Math" charset="0"/>
                            </a:rPr>
                            <m:t>𝑃</m:t>
                          </m:r>
                          <m:r>
                            <a:rPr lang="en-US" b="0" i="1" smtClean="0">
                              <a:latin typeface="Cambria Math" charset="0"/>
                            </a:rPr>
                            <m:t>[</m:t>
                          </m:r>
                          <m:r>
                            <a:rPr lang="en-US" b="0" i="1" smtClean="0">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i="1">
                              <a:latin typeface="Cambria Math" charset="0"/>
                            </a:rPr>
                            <m:t>𝑖𝑛𝑓𝑒𝑐𝑡𝑒𝑑</m:t>
                          </m:r>
                          <m:r>
                            <a:rPr lang="en-US" i="1">
                              <a:latin typeface="Cambria Math" charset="0"/>
                            </a:rPr>
                            <m:t>]</m:t>
                          </m:r>
                        </m:den>
                      </m:f>
                      <m:r>
                        <a:rPr lang="en-US" i="1">
                          <a:latin typeface="Cambria Math" charset="0"/>
                        </a:rPr>
                        <m:t>=</m:t>
                      </m:r>
                      <m:f>
                        <m:fPr>
                          <m:ctrlPr>
                            <a:rPr lang="mr-IN" i="1">
                              <a:latin typeface="Cambria Math" charset="0"/>
                            </a:rPr>
                          </m:ctrlPr>
                        </m:fPr>
                        <m:num>
                          <m:r>
                            <a:rPr lang="en-US" i="1">
                              <a:latin typeface="Cambria Math" charset="0"/>
                            </a:rPr>
                            <m:t>𝑃</m:t>
                          </m:r>
                          <m:r>
                            <a:rPr lang="en-US" i="1">
                              <a:latin typeface="Cambria Math" charset="0"/>
                            </a:rPr>
                            <m:t>[</m:t>
                          </m:r>
                          <m:r>
                            <a:rPr lang="en-US" i="1">
                              <a:latin typeface="Cambria Math" charset="0"/>
                            </a:rPr>
                            <m:t>𝑒𝑎𝑡𝑒𝑛</m:t>
                          </m:r>
                          <m:r>
                            <a:rPr lang="en-US" i="1">
                              <a:latin typeface="Cambria Math" charset="0"/>
                            </a:rPr>
                            <m:t> </m:t>
                          </m:r>
                          <m:r>
                            <a:rPr lang="en-US" i="1">
                              <a:latin typeface="Cambria Math" charset="0"/>
                            </a:rPr>
                            <m:t>𝑎𝑛𝑑</m:t>
                          </m:r>
                          <m:r>
                            <a:rPr lang="en-US" i="1">
                              <a:latin typeface="Cambria Math" charset="0"/>
                            </a:rPr>
                            <m:t> </m:t>
                          </m:r>
                          <m:r>
                            <a:rPr lang="en-US" i="1">
                              <a:latin typeface="Cambria Math" charset="0"/>
                            </a:rPr>
                            <m:t>𝑖𝑛𝑓𝑒𝑐𝑡𝑒𝑑</m:t>
                          </m:r>
                          <m:r>
                            <a:rPr lang="en-US" i="1">
                              <a:latin typeface="Cambria Math" charset="0"/>
                            </a:rPr>
                            <m:t>]</m:t>
                          </m:r>
                        </m:num>
                        <m:den>
                          <m:r>
                            <a:rPr lang="en-US" i="1">
                              <a:latin typeface="Cambria Math" charset="0"/>
                            </a:rPr>
                            <m:t>𝑃</m:t>
                          </m:r>
                          <m:r>
                            <a:rPr lang="en-US" i="1">
                              <a:latin typeface="Cambria Math" charset="0"/>
                            </a:rPr>
                            <m:t>[</m:t>
                          </m:r>
                          <m:r>
                            <a:rPr lang="en-US" b="0" i="1" smtClean="0">
                              <a:latin typeface="Cambria Math" charset="0"/>
                            </a:rPr>
                            <m:t>𝑛𝑜𝑡</m:t>
                          </m:r>
                          <m:r>
                            <a:rPr lang="en-US" b="0" i="1" smtClean="0">
                              <a:latin typeface="Cambria Math" charset="0"/>
                            </a:rPr>
                            <m:t> </m:t>
                          </m:r>
                          <m:r>
                            <a:rPr lang="en-US" i="1">
                              <a:latin typeface="Cambria Math" charset="0"/>
                            </a:rPr>
                            <m:t>𝑒𝑎𝑡𝑒𝑛</m:t>
                          </m:r>
                          <m:r>
                            <a:rPr lang="en-US" i="1">
                              <a:latin typeface="Cambria Math" charset="0"/>
                            </a:rPr>
                            <m:t> </m:t>
                          </m:r>
                          <m:r>
                            <a:rPr lang="en-US" i="1">
                              <a:latin typeface="Cambria Math" charset="0"/>
                            </a:rPr>
                            <m:t>𝑎𝑛𝑑</m:t>
                          </m:r>
                          <m:r>
                            <a:rPr lang="en-US" i="1">
                              <a:latin typeface="Cambria Math" charset="0"/>
                            </a:rPr>
                            <m:t> </m:t>
                          </m:r>
                          <m:r>
                            <a:rPr lang="en-US" i="1">
                              <a:latin typeface="Cambria Math" charset="0"/>
                            </a:rPr>
                            <m:t>𝑖𝑛𝑓𝑒𝑐𝑡𝑒𝑑</m:t>
                          </m:r>
                          <m:r>
                            <a:rPr lang="en-US" i="1">
                              <a:latin typeface="Cambria Math" charset="0"/>
                            </a:rPr>
                            <m:t>]</m:t>
                          </m:r>
                        </m:den>
                      </m:f>
                      <m:r>
                        <a:rPr lang="en-US" i="1">
                          <a:latin typeface="Cambria Math" charset="0"/>
                        </a:rPr>
                        <m:t>=</m:t>
                      </m:r>
                      <m:f>
                        <m:fPr>
                          <m:ctrlPr>
                            <a:rPr lang="mr-IN" i="1">
                              <a:latin typeface="Cambria Math" charset="0"/>
                            </a:rPr>
                          </m:ctrlPr>
                        </m:fPr>
                        <m:num>
                          <m:r>
                            <a:rPr lang="en-US" b="0" i="1" smtClean="0">
                              <a:latin typeface="Cambria Math" charset="0"/>
                            </a:rPr>
                            <m:t>47</m:t>
                          </m:r>
                        </m:num>
                        <m:den>
                          <m:r>
                            <a:rPr lang="en-US" b="0" i="1" smtClean="0">
                              <a:latin typeface="Cambria Math" charset="0"/>
                            </a:rPr>
                            <m:t>44</m:t>
                          </m:r>
                        </m:den>
                      </m:f>
                      <m:r>
                        <a:rPr lang="en-US" i="1">
                          <a:latin typeface="Cambria Math" charset="0"/>
                        </a:rPr>
                        <m:t>=</m:t>
                      </m:r>
                      <m:r>
                        <a:rPr lang="en-US" b="0" i="1" smtClean="0">
                          <a:solidFill>
                            <a:srgbClr val="C00000"/>
                          </a:solidFill>
                          <a:latin typeface="Cambria Math" charset="0"/>
                        </a:rPr>
                        <m:t>1.07</m:t>
                      </m:r>
                    </m:oMath>
                  </m:oMathPara>
                </a14:m>
                <a:endParaRPr lang="en-US" dirty="0"/>
              </a:p>
            </p:txBody>
          </p:sp>
        </mc:Choice>
        <mc:Fallback xmlns="">
          <p:sp>
            <p:nvSpPr>
              <p:cNvPr id="6" name="Rectangle 5"/>
              <p:cNvSpPr>
                <a:spLocks noRot="1" noChangeAspect="1" noMove="1" noResize="1" noEditPoints="1" noAdjustHandles="1" noChangeArrowheads="1" noChangeShapeType="1" noTextEdit="1"/>
              </p:cNvSpPr>
              <p:nvPr/>
            </p:nvSpPr>
            <p:spPr>
              <a:xfrm>
                <a:off x="685710" y="3621107"/>
                <a:ext cx="7876772" cy="670183"/>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p:cNvSpPr/>
              <p:nvPr/>
            </p:nvSpPr>
            <p:spPr>
              <a:xfrm>
                <a:off x="685710" y="4400795"/>
                <a:ext cx="8471229" cy="6701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charset="0"/>
                        </a:rPr>
                        <m:t> </m:t>
                      </m:r>
                      <m:sSub>
                        <m:sSubPr>
                          <m:ctrlPr>
                            <a:rPr lang="en-US" i="1" smtClean="0">
                              <a:latin typeface="Cambria Math" charset="0"/>
                            </a:rPr>
                          </m:ctrlPr>
                        </m:sSubPr>
                        <m:e>
                          <m:r>
                            <a:rPr lang="en-US" b="0" i="1" smtClean="0">
                              <a:latin typeface="Cambria Math" charset="0"/>
                            </a:rPr>
                            <m:t>𝑂</m:t>
                          </m:r>
                        </m:e>
                        <m:sub>
                          <m:r>
                            <a:rPr lang="en-US" b="0" i="1" smtClean="0">
                              <a:latin typeface="Cambria Math" charset="0"/>
                            </a:rPr>
                            <m:t>2</m:t>
                          </m:r>
                        </m:sub>
                      </m:sSub>
                      <m:r>
                        <a:rPr lang="en-US" i="1">
                          <a:latin typeface="Cambria Math" charset="0"/>
                        </a:rPr>
                        <m:t>= </m:t>
                      </m:r>
                      <m:f>
                        <m:fPr>
                          <m:ctrlPr>
                            <a:rPr lang="mr-IN" i="1">
                              <a:latin typeface="Cambria Math" charset="0"/>
                            </a:rPr>
                          </m:ctrlPr>
                        </m:fPr>
                        <m:num>
                          <m:r>
                            <a:rPr lang="en-US" i="1">
                              <a:latin typeface="Cambria Math" charset="0"/>
                            </a:rPr>
                            <m:t>𝑃</m:t>
                          </m:r>
                          <m:r>
                            <a:rPr lang="en-US" b="0" i="1" smtClean="0">
                              <a:latin typeface="Cambria Math" charset="0"/>
                            </a:rPr>
                            <m:t>[</m:t>
                          </m:r>
                          <m:r>
                            <a:rPr lang="en-US" b="0" i="1" smtClean="0">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b="0" i="1" smtClean="0">
                              <a:latin typeface="Cambria Math" charset="0"/>
                            </a:rPr>
                            <m:t>𝑢𝑛𝑖𝑛𝑓𝑒𝑐𝑡𝑒𝑑</m:t>
                          </m:r>
                          <m:r>
                            <a:rPr lang="en-US" i="1">
                              <a:latin typeface="Cambria Math" charset="0"/>
                            </a:rPr>
                            <m:t>]</m:t>
                          </m:r>
                        </m:num>
                        <m:den>
                          <m:r>
                            <a:rPr lang="en-US" i="1">
                              <a:latin typeface="Cambria Math" charset="0"/>
                            </a:rPr>
                            <m:t>1 −</m:t>
                          </m:r>
                          <m:r>
                            <a:rPr lang="en-US" b="0" i="1" smtClean="0">
                              <a:latin typeface="Cambria Math" charset="0"/>
                            </a:rPr>
                            <m:t>𝑃</m:t>
                          </m:r>
                          <m:r>
                            <a:rPr lang="en-US" b="0" i="1" smtClean="0">
                              <a:latin typeface="Cambria Math" charset="0"/>
                            </a:rPr>
                            <m:t>[</m:t>
                          </m:r>
                          <m:r>
                            <a:rPr lang="en-US" b="0" i="1" smtClean="0">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b="0" i="1" smtClean="0">
                              <a:latin typeface="Cambria Math" charset="0"/>
                            </a:rPr>
                            <m:t>𝑢𝑛𝑖𝑛𝑓𝑒𝑐𝑡𝑒𝑑</m:t>
                          </m:r>
                          <m:r>
                            <a:rPr lang="en-US" i="1">
                              <a:latin typeface="Cambria Math" charset="0"/>
                            </a:rPr>
                            <m:t>]</m:t>
                          </m:r>
                        </m:den>
                      </m:f>
                      <m:r>
                        <a:rPr lang="en-US" i="1">
                          <a:latin typeface="Cambria Math" charset="0"/>
                        </a:rPr>
                        <m:t>=</m:t>
                      </m:r>
                      <m:f>
                        <m:fPr>
                          <m:ctrlPr>
                            <a:rPr lang="mr-IN" i="1">
                              <a:latin typeface="Cambria Math" charset="0"/>
                            </a:rPr>
                          </m:ctrlPr>
                        </m:fPr>
                        <m:num>
                          <m:r>
                            <a:rPr lang="en-US" i="1">
                              <a:latin typeface="Cambria Math" charset="0"/>
                            </a:rPr>
                            <m:t>𝑃</m:t>
                          </m:r>
                          <m:r>
                            <a:rPr lang="en-US" i="1">
                              <a:latin typeface="Cambria Math" charset="0"/>
                            </a:rPr>
                            <m:t>[</m:t>
                          </m:r>
                          <m:r>
                            <a:rPr lang="en-US" i="1">
                              <a:latin typeface="Cambria Math" charset="0"/>
                            </a:rPr>
                            <m:t>𝑒𝑎𝑡𝑒𝑛</m:t>
                          </m:r>
                          <m:r>
                            <a:rPr lang="en-US" i="1">
                              <a:latin typeface="Cambria Math" charset="0"/>
                            </a:rPr>
                            <m:t> </m:t>
                          </m:r>
                          <m:r>
                            <a:rPr lang="en-US" i="1">
                              <a:latin typeface="Cambria Math" charset="0"/>
                            </a:rPr>
                            <m:t>𝑎𝑛𝑑</m:t>
                          </m:r>
                          <m:r>
                            <a:rPr lang="en-US" i="1">
                              <a:latin typeface="Cambria Math" charset="0"/>
                            </a:rPr>
                            <m:t> </m:t>
                          </m:r>
                          <m:r>
                            <a:rPr lang="en-US" i="1">
                              <a:latin typeface="Cambria Math" charset="0"/>
                            </a:rPr>
                            <m:t>𝑢𝑛𝑖𝑛𝑓𝑒𝑐𝑡𝑒𝑑</m:t>
                          </m:r>
                          <m:r>
                            <a:rPr lang="en-US" i="1">
                              <a:latin typeface="Cambria Math" charset="0"/>
                            </a:rPr>
                            <m:t>]</m:t>
                          </m:r>
                        </m:num>
                        <m:den>
                          <m:r>
                            <a:rPr lang="en-US" b="0" i="1" smtClean="0">
                              <a:latin typeface="Cambria Math" charset="0"/>
                            </a:rPr>
                            <m:t>𝑃</m:t>
                          </m:r>
                          <m:r>
                            <a:rPr lang="en-US" i="1">
                              <a:latin typeface="Cambria Math" charset="0"/>
                            </a:rPr>
                            <m:t>[</m:t>
                          </m:r>
                          <m:r>
                            <a:rPr lang="en-US" b="0" i="1" smtClean="0">
                              <a:latin typeface="Cambria Math" charset="0"/>
                            </a:rPr>
                            <m:t>𝑛𝑜𝑡</m:t>
                          </m:r>
                          <m:r>
                            <a:rPr lang="en-US" b="0" i="1" smtClean="0">
                              <a:latin typeface="Cambria Math" charset="0"/>
                            </a:rPr>
                            <m:t> </m:t>
                          </m:r>
                          <m:r>
                            <a:rPr lang="en-US" i="1">
                              <a:latin typeface="Cambria Math" charset="0"/>
                            </a:rPr>
                            <m:t>𝑒𝑎𝑡𝑒𝑛</m:t>
                          </m:r>
                          <m:r>
                            <a:rPr lang="en-US" i="1">
                              <a:latin typeface="Cambria Math" charset="0"/>
                            </a:rPr>
                            <m:t> </m:t>
                          </m:r>
                          <m:r>
                            <a:rPr lang="en-US" i="1">
                              <a:latin typeface="Cambria Math" charset="0"/>
                            </a:rPr>
                            <m:t>𝑎𝑛𝑑</m:t>
                          </m:r>
                          <m:r>
                            <a:rPr lang="en-US" i="1">
                              <a:latin typeface="Cambria Math" charset="0"/>
                            </a:rPr>
                            <m:t> </m:t>
                          </m:r>
                          <m:r>
                            <a:rPr lang="en-US" b="0" i="1" smtClean="0">
                              <a:latin typeface="Cambria Math" charset="0"/>
                            </a:rPr>
                            <m:t>𝑢𝑛</m:t>
                          </m:r>
                          <m:r>
                            <a:rPr lang="en-US" i="1">
                              <a:latin typeface="Cambria Math" charset="0"/>
                            </a:rPr>
                            <m:t>𝑖𝑛𝑓𝑒𝑐𝑡𝑒𝑑</m:t>
                          </m:r>
                          <m:r>
                            <a:rPr lang="en-US" i="1">
                              <a:latin typeface="Cambria Math" charset="0"/>
                            </a:rPr>
                            <m:t>]</m:t>
                          </m:r>
                        </m:den>
                      </m:f>
                      <m:r>
                        <a:rPr lang="en-US" i="1">
                          <a:latin typeface="Cambria Math" charset="0"/>
                        </a:rPr>
                        <m:t>=</m:t>
                      </m:r>
                      <m:f>
                        <m:fPr>
                          <m:ctrlPr>
                            <a:rPr lang="mr-IN" i="1">
                              <a:latin typeface="Cambria Math" charset="0"/>
                            </a:rPr>
                          </m:ctrlPr>
                        </m:fPr>
                        <m:num>
                          <m:r>
                            <a:rPr lang="en-US" b="0" i="1" smtClean="0">
                              <a:latin typeface="Cambria Math" charset="0"/>
                            </a:rPr>
                            <m:t>1</m:t>
                          </m:r>
                        </m:num>
                        <m:den>
                          <m:r>
                            <a:rPr lang="en-US" b="0" i="1" smtClean="0">
                              <a:latin typeface="Cambria Math" charset="0"/>
                            </a:rPr>
                            <m:t>49</m:t>
                          </m:r>
                        </m:den>
                      </m:f>
                      <m:r>
                        <a:rPr lang="en-US" i="1">
                          <a:latin typeface="Cambria Math" charset="0"/>
                        </a:rPr>
                        <m:t>=</m:t>
                      </m:r>
                      <m:r>
                        <a:rPr lang="en-US" i="1" smtClean="0">
                          <a:solidFill>
                            <a:schemeClr val="accent6"/>
                          </a:solidFill>
                          <a:latin typeface="Cambria Math" charset="0"/>
                        </a:rPr>
                        <m:t>0</m:t>
                      </m:r>
                      <m:r>
                        <a:rPr lang="en-US" b="0" i="1" smtClean="0">
                          <a:solidFill>
                            <a:schemeClr val="accent6"/>
                          </a:solidFill>
                          <a:latin typeface="Cambria Math" charset="0"/>
                        </a:rPr>
                        <m:t>.02</m:t>
                      </m:r>
                    </m:oMath>
                  </m:oMathPara>
                </a14:m>
                <a:endParaRPr lang="en-US" dirty="0"/>
              </a:p>
            </p:txBody>
          </p:sp>
        </mc:Choice>
        <mc:Fallback xmlns="">
          <p:sp>
            <p:nvSpPr>
              <p:cNvPr id="7" name="Rectangle 6"/>
              <p:cNvSpPr>
                <a:spLocks noRot="1" noChangeAspect="1" noMove="1" noResize="1" noEditPoints="1" noAdjustHandles="1" noChangeArrowheads="1" noChangeShapeType="1" noTextEdit="1"/>
              </p:cNvSpPr>
              <p:nvPr/>
            </p:nvSpPr>
            <p:spPr>
              <a:xfrm>
                <a:off x="685710" y="4400795"/>
                <a:ext cx="8471229" cy="670183"/>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Rectangle 7"/>
              <p:cNvSpPr/>
              <p:nvPr/>
            </p:nvSpPr>
            <p:spPr>
              <a:xfrm>
                <a:off x="1893605" y="5446696"/>
                <a:ext cx="2730491" cy="72834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200" b="1" i="1" smtClean="0">
                          <a:latin typeface="Cambria Math" charset="0"/>
                        </a:rPr>
                        <m:t>𝑶𝑹</m:t>
                      </m:r>
                      <m:r>
                        <a:rPr lang="en-US" sz="2200" b="1" i="1" smtClean="0">
                          <a:latin typeface="Cambria Math" charset="0"/>
                        </a:rPr>
                        <m:t> = </m:t>
                      </m:r>
                      <m:f>
                        <m:fPr>
                          <m:ctrlPr>
                            <a:rPr lang="mr-IN" sz="2200" b="1" i="1">
                              <a:latin typeface="Cambria Math" charset="0"/>
                            </a:rPr>
                          </m:ctrlPr>
                        </m:fPr>
                        <m:num>
                          <m:r>
                            <a:rPr lang="en-US" sz="2200" b="1" i="1" smtClean="0">
                              <a:latin typeface="Cambria Math" charset="0"/>
                            </a:rPr>
                            <m:t>𝟏</m:t>
                          </m:r>
                          <m:r>
                            <a:rPr lang="en-US" sz="2200" b="1" i="1" smtClean="0">
                              <a:latin typeface="Cambria Math" charset="0"/>
                            </a:rPr>
                            <m:t>.</m:t>
                          </m:r>
                          <m:r>
                            <a:rPr lang="en-US" sz="2200" b="1" i="1" smtClean="0">
                              <a:latin typeface="Cambria Math" charset="0"/>
                            </a:rPr>
                            <m:t>𝟎𝟕</m:t>
                          </m:r>
                        </m:num>
                        <m:den>
                          <m:r>
                            <a:rPr lang="en-US" sz="2200" b="1" i="1" smtClean="0">
                              <a:latin typeface="Cambria Math" charset="0"/>
                            </a:rPr>
                            <m:t>𝟎</m:t>
                          </m:r>
                          <m:r>
                            <a:rPr lang="en-US" sz="2200" b="1" i="1" smtClean="0">
                              <a:latin typeface="Cambria Math" charset="0"/>
                            </a:rPr>
                            <m:t>.</m:t>
                          </m:r>
                          <m:r>
                            <a:rPr lang="en-US" sz="2200" b="1" i="1" smtClean="0">
                              <a:latin typeface="Cambria Math" charset="0"/>
                            </a:rPr>
                            <m:t>𝟎𝟐</m:t>
                          </m:r>
                        </m:den>
                      </m:f>
                      <m:r>
                        <a:rPr lang="en-US" sz="2200" b="1" i="1">
                          <a:latin typeface="Cambria Math" charset="0"/>
                        </a:rPr>
                        <m:t>=</m:t>
                      </m:r>
                      <m:r>
                        <a:rPr lang="en-US" sz="2200" b="1" i="1" smtClean="0">
                          <a:latin typeface="Cambria Math" charset="0"/>
                        </a:rPr>
                        <m:t>𝟓𝟐</m:t>
                      </m:r>
                      <m:r>
                        <a:rPr lang="en-US" sz="2200" b="1" i="1" smtClean="0">
                          <a:latin typeface="Cambria Math" charset="0"/>
                        </a:rPr>
                        <m:t>.</m:t>
                      </m:r>
                      <m:r>
                        <a:rPr lang="en-US" sz="2200" b="1" i="1" smtClean="0">
                          <a:latin typeface="Cambria Math" charset="0"/>
                        </a:rPr>
                        <m:t>𝟑</m:t>
                      </m:r>
                    </m:oMath>
                  </m:oMathPara>
                </a14:m>
                <a:endParaRPr lang="en-US" sz="2200" b="1" dirty="0"/>
              </a:p>
            </p:txBody>
          </p:sp>
        </mc:Choice>
        <mc:Fallback xmlns="">
          <p:sp>
            <p:nvSpPr>
              <p:cNvPr id="8" name="Rectangle 7"/>
              <p:cNvSpPr>
                <a:spLocks noRot="1" noChangeAspect="1" noMove="1" noResize="1" noEditPoints="1" noAdjustHandles="1" noChangeArrowheads="1" noChangeShapeType="1" noTextEdit="1"/>
              </p:cNvSpPr>
              <p:nvPr/>
            </p:nvSpPr>
            <p:spPr>
              <a:xfrm>
                <a:off x="1893605" y="5446696"/>
                <a:ext cx="2730491" cy="728341"/>
              </a:xfrm>
              <a:prstGeom prst="rect">
                <a:avLst/>
              </a:prstGeom>
              <a:blipFill rotWithShape="0">
                <a:blip r:embed="rId5"/>
                <a:stretch>
                  <a:fillRect/>
                </a:stretch>
              </a:blipFill>
            </p:spPr>
            <p:txBody>
              <a:bodyPr/>
              <a:lstStyle/>
              <a:p>
                <a:r>
                  <a:rPr lang="en-US">
                    <a:noFill/>
                  </a:rPr>
                  <a:t> </a:t>
                </a:r>
              </a:p>
            </p:txBody>
          </p:sp>
        </mc:Fallback>
      </mc:AlternateContent>
      <p:sp>
        <p:nvSpPr>
          <p:cNvPr id="9" name="TextBox 8"/>
          <p:cNvSpPr txBox="1"/>
          <p:nvPr/>
        </p:nvSpPr>
        <p:spPr>
          <a:xfrm>
            <a:off x="6002502" y="5437379"/>
            <a:ext cx="5880264" cy="769441"/>
          </a:xfrm>
          <a:prstGeom prst="rect">
            <a:avLst/>
          </a:prstGeom>
          <a:noFill/>
        </p:spPr>
        <p:txBody>
          <a:bodyPr wrap="none" rtlCol="0">
            <a:spAutoFit/>
          </a:bodyPr>
          <a:lstStyle/>
          <a:p>
            <a:r>
              <a:rPr lang="en-US" sz="2200" b="1" dirty="0" smtClean="0"/>
              <a:t>Infected frogs have </a:t>
            </a:r>
            <a:r>
              <a:rPr lang="hr-HR" sz="2200" b="1" dirty="0" smtClean="0"/>
              <a:t>52.3</a:t>
            </a:r>
            <a:r>
              <a:rPr lang="en-US" sz="2200" b="1" dirty="0" smtClean="0"/>
              <a:t> the odds of being eaten </a:t>
            </a:r>
          </a:p>
          <a:p>
            <a:r>
              <a:rPr lang="en-US" sz="2200" b="1" dirty="0" smtClean="0"/>
              <a:t>compared to uninfected frogs.</a:t>
            </a:r>
          </a:p>
        </p:txBody>
      </p:sp>
      <p:graphicFrame>
        <p:nvGraphicFramePr>
          <p:cNvPr id="10" name="Content Placeholder 3"/>
          <p:cNvGraphicFramePr>
            <a:graphicFrameLocks/>
          </p:cNvGraphicFramePr>
          <p:nvPr>
            <p:extLst>
              <p:ext uri="{D42A27DB-BD31-4B8C-83A1-F6EECF244321}">
                <p14:modId xmlns:p14="http://schemas.microsoft.com/office/powerpoint/2010/main" val="490702835"/>
              </p:ext>
            </p:extLst>
          </p:nvPr>
        </p:nvGraphicFramePr>
        <p:xfrm>
          <a:off x="3635142" y="2002125"/>
          <a:ext cx="4927340" cy="1481180"/>
        </p:xfrm>
        <a:graphic>
          <a:graphicData uri="http://schemas.openxmlformats.org/drawingml/2006/table">
            <a:tbl>
              <a:tblPr firstRow="1" bandRow="1">
                <a:tableStyleId>{5C22544A-7EE6-4342-B048-85BDC9FD1C3A}</a:tableStyleId>
              </a:tblPr>
              <a:tblGrid>
                <a:gridCol w="1348069"/>
                <a:gridCol w="1196788"/>
                <a:gridCol w="1385047"/>
                <a:gridCol w="997436"/>
              </a:tblGrid>
              <a:tr h="427827">
                <a:tc>
                  <a:txBody>
                    <a:bodyPr/>
                    <a:lstStyle/>
                    <a:p>
                      <a:pPr algn="ctr"/>
                      <a:endParaRPr lang="en-US" sz="16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600" b="1" dirty="0" smtClean="0">
                          <a:solidFill>
                            <a:schemeClr val="tx1"/>
                          </a:solidFill>
                        </a:rPr>
                        <a:t>Uninfected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600" b="1" baseline="0" dirty="0" smtClean="0">
                          <a:solidFill>
                            <a:schemeClr val="tx1"/>
                          </a:solidFill>
                        </a:rPr>
                        <a:t>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600" b="1" dirty="0" smtClean="0">
                          <a:solidFill>
                            <a:schemeClr val="tx1"/>
                          </a:solidFill>
                        </a:rPr>
                        <a:t>TOTAL</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309282">
                <a:tc>
                  <a:txBody>
                    <a:bodyPr/>
                    <a:lstStyle/>
                    <a:p>
                      <a:r>
                        <a:rPr lang="en-US" sz="1600" b="1" dirty="0" smtClean="0">
                          <a:solidFill>
                            <a:schemeClr val="tx1"/>
                          </a:solidFill>
                        </a:rPr>
                        <a:t>Eaten </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1 </a:t>
                      </a:r>
                      <a:endParaRPr lang="en-US" sz="16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600" dirty="0" smtClean="0">
                          <a:solidFill>
                            <a:schemeClr val="tx1"/>
                          </a:solidFill>
                        </a:rPr>
                        <a:t>47</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600" b="1" dirty="0" smtClean="0">
                          <a:solidFill>
                            <a:schemeClr val="tx1"/>
                          </a:solidFill>
                        </a:rPr>
                        <a:t>48</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46934">
                <a:tc>
                  <a:txBody>
                    <a:bodyPr/>
                    <a:lstStyle/>
                    <a:p>
                      <a:r>
                        <a:rPr lang="en-US" sz="1600" b="1" baseline="0" dirty="0" smtClean="0">
                          <a:solidFill>
                            <a:schemeClr val="tx1"/>
                          </a:solidFill>
                        </a:rPr>
                        <a:t>Not eaten</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49</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600" dirty="0" smtClean="0">
                          <a:solidFill>
                            <a:schemeClr val="tx1"/>
                          </a:solidFill>
                        </a:rPr>
                        <a:t>44</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600" b="1" dirty="0" smtClean="0">
                          <a:solidFill>
                            <a:schemeClr val="tx1"/>
                          </a:solidFill>
                        </a:rPr>
                        <a:t>93</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1139">
                <a:tc>
                  <a:txBody>
                    <a:bodyPr/>
                    <a:lstStyle/>
                    <a:p>
                      <a:pPr algn="l"/>
                      <a:r>
                        <a:rPr lang="en-US" sz="1600" b="1" dirty="0" smtClean="0">
                          <a:solidFill>
                            <a:schemeClr val="tx1"/>
                          </a:solidFill>
                        </a:rPr>
                        <a:t>TOTAL</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600" b="1" dirty="0" smtClean="0">
                          <a:solidFill>
                            <a:schemeClr val="tx1"/>
                          </a:solidFill>
                        </a:rPr>
                        <a:t>50</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6">
                        <a:alpha val="20000"/>
                      </a:schemeClr>
                    </a:solidFill>
                  </a:tcPr>
                </a:tc>
                <a:tc>
                  <a:txBody>
                    <a:bodyPr/>
                    <a:lstStyle/>
                    <a:p>
                      <a:pPr algn="ctr"/>
                      <a:r>
                        <a:rPr lang="en-US" sz="1600" b="1" dirty="0" smtClean="0">
                          <a:solidFill>
                            <a:schemeClr val="tx1"/>
                          </a:solidFill>
                        </a:rPr>
                        <a:t>91</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C00000">
                        <a:alpha val="20000"/>
                      </a:srgbClr>
                    </a:solidFill>
                  </a:tcPr>
                </a:tc>
                <a:tc>
                  <a:txBody>
                    <a:bodyPr/>
                    <a:lstStyle/>
                    <a:p>
                      <a:pPr algn="ctr"/>
                      <a:r>
                        <a:rPr lang="en-US" sz="1600" b="1" dirty="0" smtClean="0">
                          <a:solidFill>
                            <a:schemeClr val="tx1"/>
                          </a:solidFill>
                        </a:rPr>
                        <a:t>141</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p:spTree>
    <p:extLst>
      <p:ext uri="{BB962C8B-B14F-4D97-AF65-F5344CB8AC3E}">
        <p14:creationId xmlns:p14="http://schemas.microsoft.com/office/powerpoint/2010/main" val="32938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 testing frameworks</a:t>
            </a:r>
            <a:endParaRPr lang="en-US" dirty="0"/>
          </a:p>
        </p:txBody>
      </p:sp>
      <p:sp>
        <p:nvSpPr>
          <p:cNvPr id="3" name="Content Placeholder 2"/>
          <p:cNvSpPr>
            <a:spLocks noGrp="1"/>
          </p:cNvSpPr>
          <p:nvPr>
            <p:ph idx="1"/>
          </p:nvPr>
        </p:nvSpPr>
        <p:spPr/>
        <p:txBody>
          <a:bodyPr>
            <a:normAutofit/>
          </a:bodyPr>
          <a:lstStyle/>
          <a:p>
            <a:r>
              <a:rPr lang="en-US" sz="3000" i="1" dirty="0" smtClean="0"/>
              <a:t>t</a:t>
            </a:r>
            <a:r>
              <a:rPr lang="en-US" sz="3000" dirty="0" smtClean="0"/>
              <a:t>-tests</a:t>
            </a:r>
            <a:r>
              <a:rPr lang="en-US" sz="3000" i="1" dirty="0" smtClean="0"/>
              <a:t> </a:t>
            </a:r>
            <a:r>
              <a:rPr lang="en-US" sz="3000" dirty="0" smtClean="0"/>
              <a:t>compare means for continuous quantitative data</a:t>
            </a:r>
          </a:p>
          <a:p>
            <a:endParaRPr lang="en-US" sz="3000" dirty="0"/>
          </a:p>
          <a:p>
            <a:r>
              <a:rPr lang="en-US" sz="3000" dirty="0" smtClean="0"/>
              <a:t>Today we will learn to analyze discrete count data ("proportions"):</a:t>
            </a:r>
          </a:p>
          <a:p>
            <a:pPr lvl="1"/>
            <a:r>
              <a:rPr lang="en-US" dirty="0" smtClean="0"/>
              <a:t>Binomial test</a:t>
            </a:r>
          </a:p>
          <a:p>
            <a:pPr lvl="1"/>
            <a:r>
              <a:rPr lang="en-US" dirty="0"/>
              <a:t>𝝌</a:t>
            </a:r>
            <a:r>
              <a:rPr lang="en-US" baseline="30000" dirty="0"/>
              <a:t>2</a:t>
            </a:r>
            <a:r>
              <a:rPr lang="en-US" dirty="0"/>
              <a:t> </a:t>
            </a:r>
            <a:r>
              <a:rPr lang="en-US" dirty="0" smtClean="0"/>
              <a:t> goodness-of-fit</a:t>
            </a:r>
          </a:p>
          <a:p>
            <a:pPr lvl="1"/>
            <a:r>
              <a:rPr lang="en-US" dirty="0" smtClean="0"/>
              <a:t>Contingency table analysis</a:t>
            </a:r>
          </a:p>
          <a:p>
            <a:pPr lvl="2"/>
            <a:r>
              <a:rPr lang="en-US" dirty="0"/>
              <a:t>𝝌</a:t>
            </a:r>
            <a:r>
              <a:rPr lang="en-US" baseline="30000" dirty="0" smtClean="0"/>
              <a:t>2</a:t>
            </a:r>
            <a:r>
              <a:rPr lang="en-US" dirty="0" smtClean="0"/>
              <a:t> association/homogeneity and Fisher exact test</a:t>
            </a:r>
          </a:p>
        </p:txBody>
      </p:sp>
    </p:spTree>
    <p:extLst>
      <p:ext uri="{BB962C8B-B14F-4D97-AF65-F5344CB8AC3E}">
        <p14:creationId xmlns:p14="http://schemas.microsoft.com/office/powerpoint/2010/main" val="18794159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200" dirty="0" smtClean="0"/>
              <a:t>Odds ratio calculations: Are the odds higher that you are eaten while infected?</a:t>
            </a:r>
            <a:endParaRPr lang="en-US" sz="4200" dirty="0"/>
          </a:p>
        </p:txBody>
      </p:sp>
      <mc:AlternateContent xmlns:mc="http://schemas.openxmlformats.org/markup-compatibility/2006" xmlns:a14="http://schemas.microsoft.com/office/drawing/2010/main">
        <mc:Choice Requires="a14">
          <p:sp>
            <p:nvSpPr>
              <p:cNvPr id="6" name="Rectangle 5"/>
              <p:cNvSpPr/>
              <p:nvPr/>
            </p:nvSpPr>
            <p:spPr>
              <a:xfrm>
                <a:off x="685710" y="3621107"/>
                <a:ext cx="7876772" cy="6701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charset="0"/>
                        </a:rPr>
                        <m:t> </m:t>
                      </m:r>
                      <m:sSub>
                        <m:sSubPr>
                          <m:ctrlPr>
                            <a:rPr lang="en-US" i="1" smtClean="0">
                              <a:latin typeface="Cambria Math" charset="0"/>
                            </a:rPr>
                          </m:ctrlPr>
                        </m:sSubPr>
                        <m:e>
                          <m:r>
                            <a:rPr lang="en-US" b="0" i="1" smtClean="0">
                              <a:latin typeface="Cambria Math" charset="0"/>
                            </a:rPr>
                            <m:t>𝑂</m:t>
                          </m:r>
                        </m:e>
                        <m:sub>
                          <m:r>
                            <a:rPr lang="en-US" b="0" i="1" smtClean="0">
                              <a:latin typeface="Cambria Math" charset="0"/>
                            </a:rPr>
                            <m:t>1</m:t>
                          </m:r>
                        </m:sub>
                      </m:sSub>
                      <m:r>
                        <a:rPr lang="en-US" i="1">
                          <a:latin typeface="Cambria Math" charset="0"/>
                        </a:rPr>
                        <m:t>= </m:t>
                      </m:r>
                      <m:f>
                        <m:fPr>
                          <m:ctrlPr>
                            <a:rPr lang="mr-IN" i="1" smtClean="0">
                              <a:latin typeface="Cambria Math" charset="0"/>
                            </a:rPr>
                          </m:ctrlPr>
                        </m:fPr>
                        <m:num>
                          <m:r>
                            <a:rPr lang="en-US" i="1">
                              <a:latin typeface="Cambria Math" charset="0"/>
                            </a:rPr>
                            <m:t>𝑃</m:t>
                          </m:r>
                          <m:r>
                            <a:rPr lang="en-US" b="0" i="1" smtClean="0">
                              <a:latin typeface="Cambria Math" charset="0"/>
                            </a:rPr>
                            <m:t>[</m:t>
                          </m:r>
                          <m:r>
                            <a:rPr lang="en-US" b="0" i="1" smtClean="0">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i="1">
                              <a:latin typeface="Cambria Math" charset="0"/>
                            </a:rPr>
                            <m:t>𝑖𝑛𝑓𝑒𝑐𝑡𝑒𝑑</m:t>
                          </m:r>
                          <m:r>
                            <a:rPr lang="en-US" i="1">
                              <a:latin typeface="Cambria Math" charset="0"/>
                            </a:rPr>
                            <m:t>]</m:t>
                          </m:r>
                        </m:num>
                        <m:den>
                          <m:r>
                            <a:rPr lang="en-US" i="1">
                              <a:latin typeface="Cambria Math" charset="0"/>
                            </a:rPr>
                            <m:t>1 −</m:t>
                          </m:r>
                          <m:r>
                            <a:rPr lang="en-US" i="1">
                              <a:latin typeface="Cambria Math" charset="0"/>
                            </a:rPr>
                            <m:t>𝑃</m:t>
                          </m:r>
                          <m:r>
                            <a:rPr lang="en-US" b="0" i="1" smtClean="0">
                              <a:latin typeface="Cambria Math" charset="0"/>
                            </a:rPr>
                            <m:t>[</m:t>
                          </m:r>
                          <m:r>
                            <a:rPr lang="en-US" b="0" i="1" smtClean="0">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i="1">
                              <a:latin typeface="Cambria Math" charset="0"/>
                            </a:rPr>
                            <m:t>𝑖𝑛𝑓𝑒𝑐𝑡𝑒𝑑</m:t>
                          </m:r>
                          <m:r>
                            <a:rPr lang="en-US" i="1">
                              <a:latin typeface="Cambria Math" charset="0"/>
                            </a:rPr>
                            <m:t>]</m:t>
                          </m:r>
                        </m:den>
                      </m:f>
                      <m:r>
                        <a:rPr lang="en-US" i="1">
                          <a:latin typeface="Cambria Math" charset="0"/>
                        </a:rPr>
                        <m:t>=</m:t>
                      </m:r>
                      <m:f>
                        <m:fPr>
                          <m:ctrlPr>
                            <a:rPr lang="mr-IN" i="1">
                              <a:latin typeface="Cambria Math" charset="0"/>
                            </a:rPr>
                          </m:ctrlPr>
                        </m:fPr>
                        <m:num>
                          <m:r>
                            <a:rPr lang="en-US" i="1">
                              <a:latin typeface="Cambria Math" charset="0"/>
                            </a:rPr>
                            <m:t>𝑃</m:t>
                          </m:r>
                          <m:r>
                            <a:rPr lang="en-US" i="1">
                              <a:latin typeface="Cambria Math" charset="0"/>
                            </a:rPr>
                            <m:t>[</m:t>
                          </m:r>
                          <m:r>
                            <a:rPr lang="en-US" i="1" smtClean="0">
                              <a:solidFill>
                                <a:schemeClr val="accent1">
                                  <a:lumMod val="75000"/>
                                </a:schemeClr>
                              </a:solidFill>
                              <a:latin typeface="Cambria Math" charset="0"/>
                            </a:rPr>
                            <m:t>𝑒𝑎𝑡𝑒𝑛</m:t>
                          </m:r>
                          <m:r>
                            <a:rPr lang="en-US" i="1">
                              <a:solidFill>
                                <a:schemeClr val="accent1">
                                  <a:lumMod val="75000"/>
                                </a:schemeClr>
                              </a:solidFill>
                              <a:latin typeface="Cambria Math" charset="0"/>
                            </a:rPr>
                            <m:t> </m:t>
                          </m:r>
                          <m:r>
                            <a:rPr lang="en-US" i="1">
                              <a:latin typeface="Cambria Math" charset="0"/>
                            </a:rPr>
                            <m:t>𝑎𝑛𝑑</m:t>
                          </m:r>
                          <m:r>
                            <a:rPr lang="en-US" i="1">
                              <a:latin typeface="Cambria Math" charset="0"/>
                            </a:rPr>
                            <m:t> </m:t>
                          </m:r>
                          <m:r>
                            <a:rPr lang="en-US" i="1" smtClean="0">
                              <a:solidFill>
                                <a:srgbClr val="FF0000"/>
                              </a:solidFill>
                              <a:latin typeface="Cambria Math" charset="0"/>
                            </a:rPr>
                            <m:t>𝑖𝑛𝑓𝑒𝑐𝑡𝑒𝑑</m:t>
                          </m:r>
                          <m:r>
                            <a:rPr lang="en-US" i="1">
                              <a:latin typeface="Cambria Math" charset="0"/>
                            </a:rPr>
                            <m:t>]</m:t>
                          </m:r>
                        </m:num>
                        <m:den>
                          <m:r>
                            <a:rPr lang="en-US" i="1">
                              <a:latin typeface="Cambria Math" charset="0"/>
                            </a:rPr>
                            <m:t>𝑃</m:t>
                          </m:r>
                          <m:r>
                            <a:rPr lang="en-US" i="1">
                              <a:latin typeface="Cambria Math" charset="0"/>
                            </a:rPr>
                            <m:t>[</m:t>
                          </m:r>
                          <m:r>
                            <a:rPr lang="en-US" b="0" i="1" smtClean="0">
                              <a:solidFill>
                                <a:schemeClr val="accent1">
                                  <a:lumMod val="60000"/>
                                  <a:lumOff val="40000"/>
                                </a:schemeClr>
                              </a:solidFill>
                              <a:latin typeface="Cambria Math" charset="0"/>
                            </a:rPr>
                            <m:t>𝑛𝑜𝑡</m:t>
                          </m:r>
                          <m:r>
                            <a:rPr lang="en-US" b="0" i="1" smtClean="0">
                              <a:solidFill>
                                <a:schemeClr val="accent1">
                                  <a:lumMod val="60000"/>
                                  <a:lumOff val="40000"/>
                                </a:schemeClr>
                              </a:solidFill>
                              <a:latin typeface="Cambria Math" charset="0"/>
                            </a:rPr>
                            <m:t> </m:t>
                          </m:r>
                          <m:r>
                            <a:rPr lang="en-US" i="1">
                              <a:solidFill>
                                <a:schemeClr val="accent1">
                                  <a:lumMod val="60000"/>
                                  <a:lumOff val="40000"/>
                                </a:schemeClr>
                              </a:solidFill>
                              <a:latin typeface="Cambria Math" charset="0"/>
                            </a:rPr>
                            <m:t>𝑒𝑎𝑡𝑒𝑛</m:t>
                          </m:r>
                          <m:r>
                            <a:rPr lang="en-US" i="1">
                              <a:solidFill>
                                <a:schemeClr val="accent1">
                                  <a:lumMod val="60000"/>
                                  <a:lumOff val="40000"/>
                                </a:schemeClr>
                              </a:solidFill>
                              <a:latin typeface="Cambria Math" charset="0"/>
                            </a:rPr>
                            <m:t> </m:t>
                          </m:r>
                          <m:r>
                            <a:rPr lang="en-US" i="1">
                              <a:latin typeface="Cambria Math" charset="0"/>
                            </a:rPr>
                            <m:t>𝑎𝑛𝑑</m:t>
                          </m:r>
                          <m:r>
                            <a:rPr lang="en-US" i="1">
                              <a:latin typeface="Cambria Math" charset="0"/>
                            </a:rPr>
                            <m:t> </m:t>
                          </m:r>
                          <m:r>
                            <a:rPr lang="en-US" i="1" smtClean="0">
                              <a:solidFill>
                                <a:srgbClr val="FF0000"/>
                              </a:solidFill>
                              <a:latin typeface="Cambria Math" charset="0"/>
                            </a:rPr>
                            <m:t>𝑖𝑛𝑓𝑒𝑐𝑡𝑒𝑑</m:t>
                          </m:r>
                          <m:r>
                            <a:rPr lang="en-US" i="1">
                              <a:latin typeface="Cambria Math" charset="0"/>
                            </a:rPr>
                            <m:t>]</m:t>
                          </m:r>
                        </m:den>
                      </m:f>
                      <m:r>
                        <a:rPr lang="en-US" i="1">
                          <a:latin typeface="Cambria Math" charset="0"/>
                        </a:rPr>
                        <m:t>=</m:t>
                      </m:r>
                      <m:f>
                        <m:fPr>
                          <m:ctrlPr>
                            <a:rPr lang="mr-IN" i="1">
                              <a:latin typeface="Cambria Math" charset="0"/>
                            </a:rPr>
                          </m:ctrlPr>
                        </m:fPr>
                        <m:num>
                          <m:r>
                            <a:rPr lang="en-US" b="0" i="1" smtClean="0">
                              <a:latin typeface="Cambria Math" charset="0"/>
                            </a:rPr>
                            <m:t>47</m:t>
                          </m:r>
                        </m:num>
                        <m:den>
                          <m:r>
                            <a:rPr lang="en-US" b="0" i="1" smtClean="0">
                              <a:latin typeface="Cambria Math" charset="0"/>
                            </a:rPr>
                            <m:t>44</m:t>
                          </m:r>
                        </m:den>
                      </m:f>
                      <m:r>
                        <a:rPr lang="en-US" i="1">
                          <a:latin typeface="Cambria Math" charset="0"/>
                        </a:rPr>
                        <m:t>=</m:t>
                      </m:r>
                      <m:r>
                        <a:rPr lang="en-US" b="0" i="1" smtClean="0">
                          <a:solidFill>
                            <a:srgbClr val="C00000"/>
                          </a:solidFill>
                          <a:latin typeface="Cambria Math" charset="0"/>
                        </a:rPr>
                        <m:t>1.07</m:t>
                      </m:r>
                    </m:oMath>
                  </m:oMathPara>
                </a14:m>
                <a:endParaRPr lang="en-US" dirty="0"/>
              </a:p>
            </p:txBody>
          </p:sp>
        </mc:Choice>
        <mc:Fallback xmlns="">
          <p:sp>
            <p:nvSpPr>
              <p:cNvPr id="6" name="Rectangle 5"/>
              <p:cNvSpPr>
                <a:spLocks noRot="1" noChangeAspect="1" noMove="1" noResize="1" noEditPoints="1" noAdjustHandles="1" noChangeArrowheads="1" noChangeShapeType="1" noTextEdit="1"/>
              </p:cNvSpPr>
              <p:nvPr/>
            </p:nvSpPr>
            <p:spPr>
              <a:xfrm>
                <a:off x="685710" y="3621107"/>
                <a:ext cx="7876772" cy="670183"/>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p:cNvSpPr/>
              <p:nvPr/>
            </p:nvSpPr>
            <p:spPr>
              <a:xfrm>
                <a:off x="685710" y="4400795"/>
                <a:ext cx="8471229" cy="6701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charset="0"/>
                        </a:rPr>
                        <m:t> </m:t>
                      </m:r>
                      <m:sSub>
                        <m:sSubPr>
                          <m:ctrlPr>
                            <a:rPr lang="en-US" i="1" smtClean="0">
                              <a:latin typeface="Cambria Math" charset="0"/>
                            </a:rPr>
                          </m:ctrlPr>
                        </m:sSubPr>
                        <m:e>
                          <m:r>
                            <a:rPr lang="en-US" b="0" i="1" smtClean="0">
                              <a:latin typeface="Cambria Math" charset="0"/>
                            </a:rPr>
                            <m:t>𝑂</m:t>
                          </m:r>
                        </m:e>
                        <m:sub>
                          <m:r>
                            <a:rPr lang="en-US" b="0" i="1" smtClean="0">
                              <a:latin typeface="Cambria Math" charset="0"/>
                            </a:rPr>
                            <m:t>2</m:t>
                          </m:r>
                        </m:sub>
                      </m:sSub>
                      <m:r>
                        <a:rPr lang="en-US" i="1">
                          <a:latin typeface="Cambria Math" charset="0"/>
                        </a:rPr>
                        <m:t>= </m:t>
                      </m:r>
                      <m:f>
                        <m:fPr>
                          <m:ctrlPr>
                            <a:rPr lang="mr-IN" i="1">
                              <a:latin typeface="Cambria Math" charset="0"/>
                            </a:rPr>
                          </m:ctrlPr>
                        </m:fPr>
                        <m:num>
                          <m:r>
                            <a:rPr lang="en-US" i="1">
                              <a:latin typeface="Cambria Math" charset="0"/>
                            </a:rPr>
                            <m:t>𝑃</m:t>
                          </m:r>
                          <m:r>
                            <a:rPr lang="en-US" b="0" i="1" smtClean="0">
                              <a:latin typeface="Cambria Math" charset="0"/>
                            </a:rPr>
                            <m:t>[</m:t>
                          </m:r>
                          <m:r>
                            <a:rPr lang="en-US" b="0" i="1" smtClean="0">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b="0" i="1" smtClean="0">
                              <a:latin typeface="Cambria Math" charset="0"/>
                            </a:rPr>
                            <m:t>𝑢𝑛𝑖𝑛𝑓𝑒𝑐𝑡𝑒𝑑</m:t>
                          </m:r>
                          <m:r>
                            <a:rPr lang="en-US" i="1">
                              <a:latin typeface="Cambria Math" charset="0"/>
                            </a:rPr>
                            <m:t>]</m:t>
                          </m:r>
                        </m:num>
                        <m:den>
                          <m:r>
                            <a:rPr lang="en-US" i="1">
                              <a:latin typeface="Cambria Math" charset="0"/>
                            </a:rPr>
                            <m:t>1 −</m:t>
                          </m:r>
                          <m:r>
                            <a:rPr lang="en-US" b="0" i="1" smtClean="0">
                              <a:latin typeface="Cambria Math" charset="0"/>
                            </a:rPr>
                            <m:t>𝑃</m:t>
                          </m:r>
                          <m:r>
                            <a:rPr lang="en-US" b="0" i="1" smtClean="0">
                              <a:latin typeface="Cambria Math" charset="0"/>
                            </a:rPr>
                            <m:t>[</m:t>
                          </m:r>
                          <m:r>
                            <a:rPr lang="en-US" b="0" i="1" smtClean="0">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b="0" i="1" smtClean="0">
                              <a:latin typeface="Cambria Math" charset="0"/>
                            </a:rPr>
                            <m:t>𝑢𝑛𝑖𝑛𝑓𝑒𝑐𝑡𝑒𝑑</m:t>
                          </m:r>
                          <m:r>
                            <a:rPr lang="en-US" i="1">
                              <a:latin typeface="Cambria Math" charset="0"/>
                            </a:rPr>
                            <m:t>]</m:t>
                          </m:r>
                        </m:den>
                      </m:f>
                      <m:r>
                        <a:rPr lang="en-US" i="1">
                          <a:latin typeface="Cambria Math" charset="0"/>
                        </a:rPr>
                        <m:t>=</m:t>
                      </m:r>
                      <m:f>
                        <m:fPr>
                          <m:ctrlPr>
                            <a:rPr lang="mr-IN" i="1">
                              <a:latin typeface="Cambria Math" charset="0"/>
                            </a:rPr>
                          </m:ctrlPr>
                        </m:fPr>
                        <m:num>
                          <m:r>
                            <a:rPr lang="en-US" i="1">
                              <a:latin typeface="Cambria Math" charset="0"/>
                            </a:rPr>
                            <m:t>𝑃</m:t>
                          </m:r>
                          <m:r>
                            <a:rPr lang="en-US" i="1">
                              <a:latin typeface="Cambria Math" charset="0"/>
                            </a:rPr>
                            <m:t>[</m:t>
                          </m:r>
                          <m:r>
                            <a:rPr lang="en-US" i="1" smtClean="0">
                              <a:solidFill>
                                <a:schemeClr val="accent1">
                                  <a:lumMod val="75000"/>
                                </a:schemeClr>
                              </a:solidFill>
                              <a:latin typeface="Cambria Math" charset="0"/>
                            </a:rPr>
                            <m:t>𝑒𝑎𝑡𝑒𝑛</m:t>
                          </m:r>
                          <m:r>
                            <a:rPr lang="en-US" i="1">
                              <a:solidFill>
                                <a:schemeClr val="accent1">
                                  <a:lumMod val="75000"/>
                                </a:schemeClr>
                              </a:solidFill>
                              <a:latin typeface="Cambria Math" charset="0"/>
                            </a:rPr>
                            <m:t> </m:t>
                          </m:r>
                          <m:r>
                            <a:rPr lang="en-US" i="1">
                              <a:latin typeface="Cambria Math" charset="0"/>
                            </a:rPr>
                            <m:t>𝑎𝑛𝑑</m:t>
                          </m:r>
                          <m:r>
                            <a:rPr lang="en-US" i="1">
                              <a:latin typeface="Cambria Math" charset="0"/>
                            </a:rPr>
                            <m:t> </m:t>
                          </m:r>
                          <m:r>
                            <a:rPr lang="en-US" i="1" smtClean="0">
                              <a:solidFill>
                                <a:srgbClr val="FF9300"/>
                              </a:solidFill>
                              <a:latin typeface="Cambria Math" charset="0"/>
                            </a:rPr>
                            <m:t>𝑢𝑛𝑖𝑛𝑓𝑒𝑐𝑡𝑒𝑑</m:t>
                          </m:r>
                          <m:r>
                            <a:rPr lang="en-US" i="1">
                              <a:latin typeface="Cambria Math" charset="0"/>
                            </a:rPr>
                            <m:t>]</m:t>
                          </m:r>
                        </m:num>
                        <m:den>
                          <m:r>
                            <a:rPr lang="en-US" b="0" i="1" smtClean="0">
                              <a:latin typeface="Cambria Math" charset="0"/>
                            </a:rPr>
                            <m:t>𝑃</m:t>
                          </m:r>
                          <m:r>
                            <a:rPr lang="en-US" i="1">
                              <a:latin typeface="Cambria Math" charset="0"/>
                            </a:rPr>
                            <m:t>[</m:t>
                          </m:r>
                          <m:r>
                            <a:rPr lang="en-US" b="0" i="1" smtClean="0">
                              <a:solidFill>
                                <a:schemeClr val="accent1">
                                  <a:lumMod val="60000"/>
                                  <a:lumOff val="40000"/>
                                </a:schemeClr>
                              </a:solidFill>
                              <a:latin typeface="Cambria Math" charset="0"/>
                            </a:rPr>
                            <m:t>𝑛𝑜𝑡</m:t>
                          </m:r>
                          <m:r>
                            <a:rPr lang="en-US" b="0" i="1" smtClean="0">
                              <a:solidFill>
                                <a:schemeClr val="accent1">
                                  <a:lumMod val="60000"/>
                                  <a:lumOff val="40000"/>
                                </a:schemeClr>
                              </a:solidFill>
                              <a:latin typeface="Cambria Math" charset="0"/>
                            </a:rPr>
                            <m:t> </m:t>
                          </m:r>
                          <m:r>
                            <a:rPr lang="en-US" i="1">
                              <a:solidFill>
                                <a:schemeClr val="accent1">
                                  <a:lumMod val="60000"/>
                                  <a:lumOff val="40000"/>
                                </a:schemeClr>
                              </a:solidFill>
                              <a:latin typeface="Cambria Math" charset="0"/>
                            </a:rPr>
                            <m:t>𝑒𝑎𝑡𝑒𝑛</m:t>
                          </m:r>
                          <m:r>
                            <a:rPr lang="en-US" i="1">
                              <a:solidFill>
                                <a:schemeClr val="accent1">
                                  <a:lumMod val="60000"/>
                                  <a:lumOff val="40000"/>
                                </a:schemeClr>
                              </a:solidFill>
                              <a:latin typeface="Cambria Math" charset="0"/>
                            </a:rPr>
                            <m:t> </m:t>
                          </m:r>
                          <m:r>
                            <a:rPr lang="en-US" i="1">
                              <a:latin typeface="Cambria Math" charset="0"/>
                            </a:rPr>
                            <m:t>𝑎𝑛𝑑</m:t>
                          </m:r>
                          <m:r>
                            <a:rPr lang="en-US" i="1">
                              <a:latin typeface="Cambria Math" charset="0"/>
                            </a:rPr>
                            <m:t> </m:t>
                          </m:r>
                          <m:r>
                            <a:rPr lang="en-US" b="0" i="1" smtClean="0">
                              <a:solidFill>
                                <a:srgbClr val="FF9300"/>
                              </a:solidFill>
                              <a:latin typeface="Cambria Math" charset="0"/>
                            </a:rPr>
                            <m:t>𝑢𝑛</m:t>
                          </m:r>
                          <m:r>
                            <a:rPr lang="en-US" i="1">
                              <a:solidFill>
                                <a:srgbClr val="FF9300"/>
                              </a:solidFill>
                              <a:latin typeface="Cambria Math" charset="0"/>
                            </a:rPr>
                            <m:t>𝑖𝑛𝑓𝑒𝑐𝑡𝑒𝑑</m:t>
                          </m:r>
                          <m:r>
                            <a:rPr lang="en-US" i="1">
                              <a:latin typeface="Cambria Math" charset="0"/>
                            </a:rPr>
                            <m:t>]</m:t>
                          </m:r>
                        </m:den>
                      </m:f>
                      <m:r>
                        <a:rPr lang="en-US" i="1">
                          <a:latin typeface="Cambria Math" charset="0"/>
                        </a:rPr>
                        <m:t>=</m:t>
                      </m:r>
                      <m:f>
                        <m:fPr>
                          <m:ctrlPr>
                            <a:rPr lang="mr-IN" i="1">
                              <a:latin typeface="Cambria Math" charset="0"/>
                            </a:rPr>
                          </m:ctrlPr>
                        </m:fPr>
                        <m:num>
                          <m:r>
                            <a:rPr lang="en-US" b="0" i="1" smtClean="0">
                              <a:latin typeface="Cambria Math" charset="0"/>
                            </a:rPr>
                            <m:t>1</m:t>
                          </m:r>
                        </m:num>
                        <m:den>
                          <m:r>
                            <a:rPr lang="en-US" b="0" i="1" smtClean="0">
                              <a:latin typeface="Cambria Math" charset="0"/>
                            </a:rPr>
                            <m:t>49</m:t>
                          </m:r>
                        </m:den>
                      </m:f>
                      <m:r>
                        <a:rPr lang="en-US" i="1">
                          <a:latin typeface="Cambria Math" charset="0"/>
                        </a:rPr>
                        <m:t>=</m:t>
                      </m:r>
                      <m:r>
                        <a:rPr lang="en-US" i="1" smtClean="0">
                          <a:solidFill>
                            <a:schemeClr val="accent6"/>
                          </a:solidFill>
                          <a:latin typeface="Cambria Math" charset="0"/>
                        </a:rPr>
                        <m:t>0</m:t>
                      </m:r>
                      <m:r>
                        <a:rPr lang="en-US" b="0" i="1" smtClean="0">
                          <a:solidFill>
                            <a:schemeClr val="accent6"/>
                          </a:solidFill>
                          <a:latin typeface="Cambria Math" charset="0"/>
                        </a:rPr>
                        <m:t>.02</m:t>
                      </m:r>
                    </m:oMath>
                  </m:oMathPara>
                </a14:m>
                <a:endParaRPr lang="en-US" dirty="0"/>
              </a:p>
            </p:txBody>
          </p:sp>
        </mc:Choice>
        <mc:Fallback xmlns="">
          <p:sp>
            <p:nvSpPr>
              <p:cNvPr id="7" name="Rectangle 6"/>
              <p:cNvSpPr>
                <a:spLocks noRot="1" noChangeAspect="1" noMove="1" noResize="1" noEditPoints="1" noAdjustHandles="1" noChangeArrowheads="1" noChangeShapeType="1" noTextEdit="1"/>
              </p:cNvSpPr>
              <p:nvPr/>
            </p:nvSpPr>
            <p:spPr>
              <a:xfrm>
                <a:off x="685710" y="4400795"/>
                <a:ext cx="8471229" cy="670183"/>
              </a:xfrm>
              <a:prstGeom prst="rect">
                <a:avLst/>
              </a:prstGeom>
              <a:blipFill rotWithShape="0">
                <a:blip r:embed="rId4"/>
                <a:stretch>
                  <a:fillRect/>
                </a:stretch>
              </a:blipFill>
            </p:spPr>
            <p:txBody>
              <a:bodyPr/>
              <a:lstStyle/>
              <a:p>
                <a:r>
                  <a:rPr lang="en-US">
                    <a:noFill/>
                  </a:rPr>
                  <a:t> </a:t>
                </a:r>
              </a:p>
            </p:txBody>
          </p:sp>
        </mc:Fallback>
      </mc:AlternateContent>
      <p:sp>
        <p:nvSpPr>
          <p:cNvPr id="9" name="TextBox 8"/>
          <p:cNvSpPr txBox="1"/>
          <p:nvPr/>
        </p:nvSpPr>
        <p:spPr>
          <a:xfrm>
            <a:off x="6002502" y="5437379"/>
            <a:ext cx="5880264" cy="769441"/>
          </a:xfrm>
          <a:prstGeom prst="rect">
            <a:avLst/>
          </a:prstGeom>
          <a:noFill/>
        </p:spPr>
        <p:txBody>
          <a:bodyPr wrap="none" rtlCol="0">
            <a:spAutoFit/>
          </a:bodyPr>
          <a:lstStyle/>
          <a:p>
            <a:r>
              <a:rPr lang="en-US" sz="2200" b="1" dirty="0" smtClean="0">
                <a:solidFill>
                  <a:srgbClr val="FF0000"/>
                </a:solidFill>
              </a:rPr>
              <a:t>Infected</a:t>
            </a:r>
            <a:r>
              <a:rPr lang="en-US" sz="2200" b="1" dirty="0" smtClean="0"/>
              <a:t> frogs have </a:t>
            </a:r>
            <a:r>
              <a:rPr lang="hr-HR" sz="2200" b="1" dirty="0" smtClean="0"/>
              <a:t>52.3</a:t>
            </a:r>
            <a:r>
              <a:rPr lang="en-US" sz="2200" b="1" dirty="0" smtClean="0"/>
              <a:t> the odds of being </a:t>
            </a:r>
            <a:r>
              <a:rPr lang="en-US" sz="2200" b="1" dirty="0" smtClean="0">
                <a:solidFill>
                  <a:schemeClr val="accent1">
                    <a:lumMod val="75000"/>
                  </a:schemeClr>
                </a:solidFill>
              </a:rPr>
              <a:t>eaten </a:t>
            </a:r>
          </a:p>
          <a:p>
            <a:r>
              <a:rPr lang="en-US" sz="2200" b="1" dirty="0" smtClean="0"/>
              <a:t>compared to </a:t>
            </a:r>
            <a:r>
              <a:rPr lang="en-US" sz="2200" b="1" dirty="0" smtClean="0">
                <a:solidFill>
                  <a:srgbClr val="FF9300"/>
                </a:solidFill>
              </a:rPr>
              <a:t>uninfected</a:t>
            </a:r>
            <a:r>
              <a:rPr lang="en-US" sz="2200" b="1" dirty="0" smtClean="0"/>
              <a:t> frogs.</a:t>
            </a:r>
          </a:p>
        </p:txBody>
      </p:sp>
      <p:graphicFrame>
        <p:nvGraphicFramePr>
          <p:cNvPr id="10" name="Content Placeholder 3"/>
          <p:cNvGraphicFramePr>
            <a:graphicFrameLocks/>
          </p:cNvGraphicFramePr>
          <p:nvPr/>
        </p:nvGraphicFramePr>
        <p:xfrm>
          <a:off x="3635142" y="2002125"/>
          <a:ext cx="4927340" cy="1481180"/>
        </p:xfrm>
        <a:graphic>
          <a:graphicData uri="http://schemas.openxmlformats.org/drawingml/2006/table">
            <a:tbl>
              <a:tblPr firstRow="1" bandRow="1">
                <a:tableStyleId>{5C22544A-7EE6-4342-B048-85BDC9FD1C3A}</a:tableStyleId>
              </a:tblPr>
              <a:tblGrid>
                <a:gridCol w="1348069"/>
                <a:gridCol w="1196788"/>
                <a:gridCol w="1385047"/>
                <a:gridCol w="997436"/>
              </a:tblGrid>
              <a:tr h="427827">
                <a:tc>
                  <a:txBody>
                    <a:bodyPr/>
                    <a:lstStyle/>
                    <a:p>
                      <a:pPr algn="ctr"/>
                      <a:endParaRPr lang="en-US" sz="16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600" b="1" dirty="0" smtClean="0">
                          <a:solidFill>
                            <a:schemeClr val="tx1"/>
                          </a:solidFill>
                        </a:rPr>
                        <a:t>Uninfected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600" b="1" baseline="0" dirty="0" smtClean="0">
                          <a:solidFill>
                            <a:schemeClr val="tx1"/>
                          </a:solidFill>
                        </a:rPr>
                        <a:t>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600" b="1" dirty="0" smtClean="0">
                          <a:solidFill>
                            <a:schemeClr val="tx1"/>
                          </a:solidFill>
                        </a:rPr>
                        <a:t>TOTAL</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309282">
                <a:tc>
                  <a:txBody>
                    <a:bodyPr/>
                    <a:lstStyle/>
                    <a:p>
                      <a:r>
                        <a:rPr lang="en-US" sz="1600" b="1" dirty="0" smtClean="0">
                          <a:solidFill>
                            <a:schemeClr val="tx1"/>
                          </a:solidFill>
                        </a:rPr>
                        <a:t>Eaten </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1 </a:t>
                      </a:r>
                      <a:endParaRPr lang="en-US" sz="16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600" dirty="0" smtClean="0">
                          <a:solidFill>
                            <a:schemeClr val="tx1"/>
                          </a:solidFill>
                        </a:rPr>
                        <a:t>47</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600" b="1" dirty="0" smtClean="0">
                          <a:solidFill>
                            <a:schemeClr val="tx1"/>
                          </a:solidFill>
                        </a:rPr>
                        <a:t>48</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46934">
                <a:tc>
                  <a:txBody>
                    <a:bodyPr/>
                    <a:lstStyle/>
                    <a:p>
                      <a:r>
                        <a:rPr lang="en-US" sz="1600" b="1" baseline="0" dirty="0" smtClean="0">
                          <a:solidFill>
                            <a:schemeClr val="tx1"/>
                          </a:solidFill>
                        </a:rPr>
                        <a:t>Not eaten</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49</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600" dirty="0" smtClean="0">
                          <a:solidFill>
                            <a:schemeClr val="tx1"/>
                          </a:solidFill>
                        </a:rPr>
                        <a:t>44</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600" b="1" dirty="0" smtClean="0">
                          <a:solidFill>
                            <a:schemeClr val="tx1"/>
                          </a:solidFill>
                        </a:rPr>
                        <a:t>93</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1139">
                <a:tc>
                  <a:txBody>
                    <a:bodyPr/>
                    <a:lstStyle/>
                    <a:p>
                      <a:pPr algn="l"/>
                      <a:r>
                        <a:rPr lang="en-US" sz="1600" b="1" dirty="0" smtClean="0">
                          <a:solidFill>
                            <a:schemeClr val="tx1"/>
                          </a:solidFill>
                        </a:rPr>
                        <a:t>TOTAL</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600" b="1" dirty="0" smtClean="0">
                          <a:solidFill>
                            <a:schemeClr val="tx1"/>
                          </a:solidFill>
                        </a:rPr>
                        <a:t>50</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6">
                        <a:alpha val="20000"/>
                      </a:schemeClr>
                    </a:solidFill>
                  </a:tcPr>
                </a:tc>
                <a:tc>
                  <a:txBody>
                    <a:bodyPr/>
                    <a:lstStyle/>
                    <a:p>
                      <a:pPr algn="ctr"/>
                      <a:r>
                        <a:rPr lang="en-US" sz="1600" b="1" dirty="0" smtClean="0">
                          <a:solidFill>
                            <a:schemeClr val="tx1"/>
                          </a:solidFill>
                        </a:rPr>
                        <a:t>91</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C00000">
                        <a:alpha val="20000"/>
                      </a:srgbClr>
                    </a:solidFill>
                  </a:tcPr>
                </a:tc>
                <a:tc>
                  <a:txBody>
                    <a:bodyPr/>
                    <a:lstStyle/>
                    <a:p>
                      <a:pPr algn="ctr"/>
                      <a:r>
                        <a:rPr lang="en-US" sz="1600" b="1" dirty="0" smtClean="0">
                          <a:solidFill>
                            <a:schemeClr val="tx1"/>
                          </a:solidFill>
                        </a:rPr>
                        <a:t>141</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mc:AlternateContent xmlns:mc="http://schemas.openxmlformats.org/markup-compatibility/2006" xmlns:a14="http://schemas.microsoft.com/office/drawing/2010/main">
        <mc:Choice Requires="a14">
          <p:sp>
            <p:nvSpPr>
              <p:cNvPr id="11" name="Rectangle 10"/>
              <p:cNvSpPr/>
              <p:nvPr/>
            </p:nvSpPr>
            <p:spPr>
              <a:xfrm>
                <a:off x="1893605" y="5446696"/>
                <a:ext cx="2730491" cy="72834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2200" b="1" i="1" smtClean="0">
                          <a:latin typeface="Cambria Math" charset="0"/>
                        </a:rPr>
                        <m:t>𝑶𝑹</m:t>
                      </m:r>
                      <m:r>
                        <a:rPr lang="en-US" sz="2200" b="1" i="1" smtClean="0">
                          <a:latin typeface="Cambria Math" charset="0"/>
                        </a:rPr>
                        <m:t> = </m:t>
                      </m:r>
                      <m:f>
                        <m:fPr>
                          <m:ctrlPr>
                            <a:rPr lang="mr-IN" sz="2200" b="1" i="1">
                              <a:latin typeface="Cambria Math" charset="0"/>
                            </a:rPr>
                          </m:ctrlPr>
                        </m:fPr>
                        <m:num>
                          <m:r>
                            <a:rPr lang="en-US" sz="2200" b="1" i="1" smtClean="0">
                              <a:latin typeface="Cambria Math" charset="0"/>
                            </a:rPr>
                            <m:t>𝟏</m:t>
                          </m:r>
                          <m:r>
                            <a:rPr lang="en-US" sz="2200" b="1" i="1" smtClean="0">
                              <a:latin typeface="Cambria Math" charset="0"/>
                            </a:rPr>
                            <m:t>.</m:t>
                          </m:r>
                          <m:r>
                            <a:rPr lang="en-US" sz="2200" b="1" i="1" smtClean="0">
                              <a:latin typeface="Cambria Math" charset="0"/>
                            </a:rPr>
                            <m:t>𝟎𝟕</m:t>
                          </m:r>
                        </m:num>
                        <m:den>
                          <m:r>
                            <a:rPr lang="en-US" sz="2200" b="1" i="1" smtClean="0">
                              <a:latin typeface="Cambria Math" charset="0"/>
                            </a:rPr>
                            <m:t>𝟎</m:t>
                          </m:r>
                          <m:r>
                            <a:rPr lang="en-US" sz="2200" b="1" i="1" smtClean="0">
                              <a:latin typeface="Cambria Math" charset="0"/>
                            </a:rPr>
                            <m:t>.</m:t>
                          </m:r>
                          <m:r>
                            <a:rPr lang="en-US" sz="2200" b="1" i="1" smtClean="0">
                              <a:latin typeface="Cambria Math" charset="0"/>
                            </a:rPr>
                            <m:t>𝟎𝟐</m:t>
                          </m:r>
                        </m:den>
                      </m:f>
                      <m:r>
                        <a:rPr lang="en-US" sz="2200" b="1" i="1">
                          <a:latin typeface="Cambria Math" charset="0"/>
                        </a:rPr>
                        <m:t>=</m:t>
                      </m:r>
                      <m:r>
                        <a:rPr lang="en-US" sz="2200" b="1" i="1" smtClean="0">
                          <a:latin typeface="Cambria Math" charset="0"/>
                        </a:rPr>
                        <m:t>𝟓𝟐</m:t>
                      </m:r>
                      <m:r>
                        <a:rPr lang="en-US" sz="2200" b="1" i="1" smtClean="0">
                          <a:latin typeface="Cambria Math" charset="0"/>
                        </a:rPr>
                        <m:t>.</m:t>
                      </m:r>
                      <m:r>
                        <a:rPr lang="en-US" sz="2200" b="1" i="1" smtClean="0">
                          <a:latin typeface="Cambria Math" charset="0"/>
                        </a:rPr>
                        <m:t>𝟑</m:t>
                      </m:r>
                    </m:oMath>
                  </m:oMathPara>
                </a14:m>
                <a:endParaRPr lang="en-US" sz="2200" b="1" dirty="0"/>
              </a:p>
            </p:txBody>
          </p:sp>
        </mc:Choice>
        <mc:Fallback xmlns="">
          <p:sp>
            <p:nvSpPr>
              <p:cNvPr id="11" name="Rectangle 10"/>
              <p:cNvSpPr>
                <a:spLocks noRot="1" noChangeAspect="1" noMove="1" noResize="1" noEditPoints="1" noAdjustHandles="1" noChangeArrowheads="1" noChangeShapeType="1" noTextEdit="1"/>
              </p:cNvSpPr>
              <p:nvPr/>
            </p:nvSpPr>
            <p:spPr>
              <a:xfrm>
                <a:off x="1893605" y="5446696"/>
                <a:ext cx="2730491" cy="728341"/>
              </a:xfrm>
              <a:prstGeom prst="rect">
                <a:avLst/>
              </a:prstGeom>
              <a:blipFill rotWithShape="0">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962290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200" dirty="0" smtClean="0"/>
              <a:t>Odds ratio calculations: Are the odds higher that you are eaten while infected?</a:t>
            </a:r>
            <a:endParaRPr lang="en-US" sz="4200" dirty="0"/>
          </a:p>
        </p:txBody>
      </p:sp>
      <mc:AlternateContent xmlns:mc="http://schemas.openxmlformats.org/markup-compatibility/2006" xmlns:a14="http://schemas.microsoft.com/office/drawing/2010/main">
        <mc:Choice Requires="a14">
          <p:sp>
            <p:nvSpPr>
              <p:cNvPr id="6" name="Rectangle 5"/>
              <p:cNvSpPr/>
              <p:nvPr/>
            </p:nvSpPr>
            <p:spPr>
              <a:xfrm>
                <a:off x="658816" y="1967602"/>
                <a:ext cx="4323556" cy="6701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charset="0"/>
                        </a:rPr>
                        <m:t> </m:t>
                      </m:r>
                      <m:sSub>
                        <m:sSubPr>
                          <m:ctrlPr>
                            <a:rPr lang="en-US" i="1" smtClean="0">
                              <a:latin typeface="Cambria Math" charset="0"/>
                            </a:rPr>
                          </m:ctrlPr>
                        </m:sSubPr>
                        <m:e>
                          <m:r>
                            <a:rPr lang="en-US" b="0" i="1" smtClean="0">
                              <a:latin typeface="Cambria Math" charset="0"/>
                            </a:rPr>
                            <m:t>𝑂</m:t>
                          </m:r>
                        </m:e>
                        <m:sub>
                          <m:r>
                            <a:rPr lang="en-US" b="0" i="1" smtClean="0">
                              <a:latin typeface="Cambria Math" charset="0"/>
                            </a:rPr>
                            <m:t>1</m:t>
                          </m:r>
                        </m:sub>
                      </m:sSub>
                      <m:r>
                        <a:rPr lang="en-US" i="1">
                          <a:latin typeface="Cambria Math" charset="0"/>
                        </a:rPr>
                        <m:t>= </m:t>
                      </m:r>
                      <m:f>
                        <m:fPr>
                          <m:ctrlPr>
                            <a:rPr lang="mr-IN" i="1">
                              <a:latin typeface="Cambria Math" charset="0"/>
                            </a:rPr>
                          </m:ctrlPr>
                        </m:fPr>
                        <m:num>
                          <m:r>
                            <a:rPr lang="en-US" i="1">
                              <a:latin typeface="Cambria Math" charset="0"/>
                            </a:rPr>
                            <m:t>𝑃</m:t>
                          </m:r>
                          <m:r>
                            <a:rPr lang="en-US" b="0" i="1" smtClean="0">
                              <a:latin typeface="Cambria Math" charset="0"/>
                            </a:rPr>
                            <m:t>[</m:t>
                          </m:r>
                          <m:r>
                            <a:rPr lang="en-US" b="0" i="1" smtClean="0">
                              <a:solidFill>
                                <a:schemeClr val="accent1">
                                  <a:lumMod val="75000"/>
                                </a:schemeClr>
                              </a:solidFill>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i="1" smtClean="0">
                              <a:solidFill>
                                <a:srgbClr val="FF0000"/>
                              </a:solidFill>
                              <a:latin typeface="Cambria Math" charset="0"/>
                            </a:rPr>
                            <m:t>𝑖𝑛𝑓𝑒𝑐𝑡𝑒𝑑</m:t>
                          </m:r>
                          <m:r>
                            <a:rPr lang="en-US" i="1">
                              <a:latin typeface="Cambria Math" charset="0"/>
                            </a:rPr>
                            <m:t>]</m:t>
                          </m:r>
                        </m:num>
                        <m:den>
                          <m:r>
                            <a:rPr lang="en-US" b="0" i="1" smtClean="0">
                              <a:latin typeface="Cambria Math" charset="0"/>
                            </a:rPr>
                            <m:t>𝑃</m:t>
                          </m:r>
                          <m:r>
                            <a:rPr lang="en-US" b="0" i="1" smtClean="0">
                              <a:latin typeface="Cambria Math" charset="0"/>
                            </a:rPr>
                            <m:t>[</m:t>
                          </m:r>
                          <m:r>
                            <a:rPr lang="en-US" b="0" i="1" smtClean="0">
                              <a:solidFill>
                                <a:srgbClr val="92D050"/>
                              </a:solidFill>
                              <a:latin typeface="Cambria Math" charset="0"/>
                            </a:rPr>
                            <m:t>𝑛𝑜𝑡</m:t>
                          </m:r>
                          <m:r>
                            <a:rPr lang="en-US" b="0" i="1" smtClean="0">
                              <a:solidFill>
                                <a:srgbClr val="92D050"/>
                              </a:solidFill>
                              <a:latin typeface="Cambria Math" charset="0"/>
                            </a:rPr>
                            <m:t> </m:t>
                          </m:r>
                          <m:r>
                            <a:rPr lang="en-US" b="0" i="1" smtClean="0">
                              <a:solidFill>
                                <a:srgbClr val="92D050"/>
                              </a:solidFill>
                              <a:latin typeface="Cambria Math" charset="0"/>
                            </a:rPr>
                            <m:t>𝑒𝑎𝑡𝑒𝑛</m:t>
                          </m:r>
                          <m:r>
                            <a:rPr lang="en-US" b="0" i="1" smtClean="0">
                              <a:solidFill>
                                <a:srgbClr val="92D050"/>
                              </a:solidFill>
                              <a:latin typeface="Cambria Math" charset="0"/>
                            </a:rPr>
                            <m:t> </m:t>
                          </m:r>
                          <m:r>
                            <a:rPr lang="en-US" b="0" i="1" smtClean="0">
                              <a:latin typeface="Cambria Math" charset="0"/>
                            </a:rPr>
                            <m:t>𝑎𝑛𝑑</m:t>
                          </m:r>
                          <m:r>
                            <a:rPr lang="en-US" b="0" i="1" smtClean="0">
                              <a:latin typeface="Cambria Math" charset="0"/>
                            </a:rPr>
                            <m:t> </m:t>
                          </m:r>
                          <m:r>
                            <a:rPr lang="en-US" i="1" smtClean="0">
                              <a:solidFill>
                                <a:srgbClr val="FF0000"/>
                              </a:solidFill>
                              <a:latin typeface="Cambria Math" charset="0"/>
                            </a:rPr>
                            <m:t>𝑖𝑛𝑓𝑒𝑐𝑡𝑒𝑑</m:t>
                          </m:r>
                          <m:r>
                            <a:rPr lang="en-US" i="1">
                              <a:latin typeface="Cambria Math" charset="0"/>
                            </a:rPr>
                            <m:t>]</m:t>
                          </m:r>
                        </m:den>
                      </m:f>
                      <m:r>
                        <a:rPr lang="en-US" i="1">
                          <a:latin typeface="Cambria Math" charset="0"/>
                        </a:rPr>
                        <m:t>=</m:t>
                      </m:r>
                      <m:r>
                        <a:rPr lang="en-US" b="0" i="1" smtClean="0">
                          <a:solidFill>
                            <a:srgbClr val="C00000"/>
                          </a:solidFill>
                          <a:latin typeface="Cambria Math" charset="0"/>
                        </a:rPr>
                        <m:t>1.07</m:t>
                      </m:r>
                    </m:oMath>
                  </m:oMathPara>
                </a14:m>
                <a:endParaRPr lang="en-US" dirty="0"/>
              </a:p>
            </p:txBody>
          </p:sp>
        </mc:Choice>
        <mc:Fallback xmlns="">
          <p:sp>
            <p:nvSpPr>
              <p:cNvPr id="6" name="Rectangle 5"/>
              <p:cNvSpPr>
                <a:spLocks noRot="1" noChangeAspect="1" noMove="1" noResize="1" noEditPoints="1" noAdjustHandles="1" noChangeArrowheads="1" noChangeShapeType="1" noTextEdit="1"/>
              </p:cNvSpPr>
              <p:nvPr/>
            </p:nvSpPr>
            <p:spPr>
              <a:xfrm>
                <a:off x="658816" y="1967602"/>
                <a:ext cx="4323556" cy="670183"/>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p:cNvSpPr/>
              <p:nvPr/>
            </p:nvSpPr>
            <p:spPr>
              <a:xfrm>
                <a:off x="658816" y="2747290"/>
                <a:ext cx="4594976" cy="6701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charset="0"/>
                        </a:rPr>
                        <m:t> </m:t>
                      </m:r>
                      <m:sSub>
                        <m:sSubPr>
                          <m:ctrlPr>
                            <a:rPr lang="en-US" i="1" smtClean="0">
                              <a:latin typeface="Cambria Math" charset="0"/>
                            </a:rPr>
                          </m:ctrlPr>
                        </m:sSubPr>
                        <m:e>
                          <m:r>
                            <a:rPr lang="en-US" b="0" i="1" smtClean="0">
                              <a:latin typeface="Cambria Math" charset="0"/>
                            </a:rPr>
                            <m:t>𝑂</m:t>
                          </m:r>
                        </m:e>
                        <m:sub>
                          <m:r>
                            <a:rPr lang="en-US" b="0" i="1" smtClean="0">
                              <a:latin typeface="Cambria Math" charset="0"/>
                            </a:rPr>
                            <m:t>2</m:t>
                          </m:r>
                        </m:sub>
                      </m:sSub>
                      <m:r>
                        <a:rPr lang="en-US" i="1">
                          <a:latin typeface="Cambria Math" charset="0"/>
                        </a:rPr>
                        <m:t>= </m:t>
                      </m:r>
                      <m:f>
                        <m:fPr>
                          <m:ctrlPr>
                            <a:rPr lang="mr-IN" i="1">
                              <a:latin typeface="Cambria Math" charset="0"/>
                            </a:rPr>
                          </m:ctrlPr>
                        </m:fPr>
                        <m:num>
                          <m:r>
                            <a:rPr lang="en-US" i="1">
                              <a:latin typeface="Cambria Math" charset="0"/>
                            </a:rPr>
                            <m:t>𝑃</m:t>
                          </m:r>
                          <m:r>
                            <a:rPr lang="en-US" b="0" i="1" smtClean="0">
                              <a:latin typeface="Cambria Math" charset="0"/>
                            </a:rPr>
                            <m:t>[</m:t>
                          </m:r>
                          <m:r>
                            <a:rPr lang="en-US" b="0" i="1" smtClean="0">
                              <a:solidFill>
                                <a:schemeClr val="accent1">
                                  <a:lumMod val="75000"/>
                                </a:schemeClr>
                              </a:solidFill>
                              <a:latin typeface="Cambria Math" charset="0"/>
                            </a:rPr>
                            <m:t>𝑒𝑎𝑡𝑒𝑛</m:t>
                          </m:r>
                          <m:r>
                            <a:rPr lang="en-US" b="0" i="1" smtClean="0">
                              <a:latin typeface="Cambria Math" charset="0"/>
                            </a:rPr>
                            <m:t> </m:t>
                          </m:r>
                          <m:r>
                            <a:rPr lang="en-US" b="0" i="1" smtClean="0">
                              <a:latin typeface="Cambria Math" charset="0"/>
                            </a:rPr>
                            <m:t>𝑎𝑛𝑑</m:t>
                          </m:r>
                          <m:r>
                            <a:rPr lang="en-US" b="0" i="1" smtClean="0">
                              <a:latin typeface="Cambria Math" charset="0"/>
                            </a:rPr>
                            <m:t> </m:t>
                          </m:r>
                          <m:r>
                            <a:rPr lang="en-US" b="0" i="1" smtClean="0">
                              <a:solidFill>
                                <a:srgbClr val="FF9300"/>
                              </a:solidFill>
                              <a:latin typeface="Cambria Math" charset="0"/>
                            </a:rPr>
                            <m:t>𝑢𝑛</m:t>
                          </m:r>
                          <m:r>
                            <a:rPr lang="en-US" i="1">
                              <a:solidFill>
                                <a:srgbClr val="FF9300"/>
                              </a:solidFill>
                              <a:latin typeface="Cambria Math" charset="0"/>
                            </a:rPr>
                            <m:t>𝑖𝑛𝑓𝑒𝑐𝑡𝑒𝑑</m:t>
                          </m:r>
                          <m:r>
                            <a:rPr lang="en-US" i="1">
                              <a:latin typeface="Cambria Math" charset="0"/>
                            </a:rPr>
                            <m:t>]</m:t>
                          </m:r>
                        </m:num>
                        <m:den>
                          <m:r>
                            <a:rPr lang="en-US" b="0" i="1" smtClean="0">
                              <a:latin typeface="Cambria Math" charset="0"/>
                            </a:rPr>
                            <m:t>𝑃</m:t>
                          </m:r>
                          <m:r>
                            <a:rPr lang="en-US" b="0" i="1" smtClean="0">
                              <a:latin typeface="Cambria Math" charset="0"/>
                            </a:rPr>
                            <m:t>[</m:t>
                          </m:r>
                          <m:r>
                            <a:rPr lang="en-US" b="0" i="1" smtClean="0">
                              <a:solidFill>
                                <a:srgbClr val="92D050"/>
                              </a:solidFill>
                              <a:latin typeface="Cambria Math" charset="0"/>
                            </a:rPr>
                            <m:t>𝑛𝑜𝑡</m:t>
                          </m:r>
                          <m:r>
                            <a:rPr lang="en-US" b="0" i="1" smtClean="0">
                              <a:solidFill>
                                <a:srgbClr val="92D050"/>
                              </a:solidFill>
                              <a:latin typeface="Cambria Math" charset="0"/>
                            </a:rPr>
                            <m:t> </m:t>
                          </m:r>
                          <m:r>
                            <a:rPr lang="en-US" b="0" i="1" smtClean="0">
                              <a:solidFill>
                                <a:srgbClr val="92D050"/>
                              </a:solidFill>
                              <a:latin typeface="Cambria Math" charset="0"/>
                            </a:rPr>
                            <m:t>𝑒𝑎𝑡𝑒𝑛</m:t>
                          </m:r>
                          <m:r>
                            <a:rPr lang="en-US" b="0" i="1" smtClean="0">
                              <a:solidFill>
                                <a:srgbClr val="92D050"/>
                              </a:solidFill>
                              <a:latin typeface="Cambria Math" charset="0"/>
                            </a:rPr>
                            <m:t> </m:t>
                          </m:r>
                          <m:r>
                            <a:rPr lang="en-US" b="0" i="1" smtClean="0">
                              <a:latin typeface="Cambria Math" charset="0"/>
                            </a:rPr>
                            <m:t>𝑎𝑛𝑑</m:t>
                          </m:r>
                          <m:r>
                            <a:rPr lang="en-US" b="0" i="1" smtClean="0">
                              <a:latin typeface="Cambria Math" charset="0"/>
                            </a:rPr>
                            <m:t> </m:t>
                          </m:r>
                          <m:r>
                            <a:rPr lang="en-US" b="0" i="1" smtClean="0">
                              <a:solidFill>
                                <a:srgbClr val="FF9300"/>
                              </a:solidFill>
                              <a:latin typeface="Cambria Math" charset="0"/>
                            </a:rPr>
                            <m:t>𝑢𝑛</m:t>
                          </m:r>
                          <m:r>
                            <a:rPr lang="en-US" i="1">
                              <a:solidFill>
                                <a:srgbClr val="FF9300"/>
                              </a:solidFill>
                              <a:latin typeface="Cambria Math" charset="0"/>
                            </a:rPr>
                            <m:t>𝑖𝑛𝑓𝑒𝑐𝑡𝑒𝑑</m:t>
                          </m:r>
                          <m:r>
                            <a:rPr lang="en-US" i="1">
                              <a:latin typeface="Cambria Math" charset="0"/>
                            </a:rPr>
                            <m:t>]</m:t>
                          </m:r>
                        </m:den>
                      </m:f>
                      <m:r>
                        <a:rPr lang="en-US" i="1">
                          <a:latin typeface="Cambria Math" charset="0"/>
                        </a:rPr>
                        <m:t>=</m:t>
                      </m:r>
                      <m:r>
                        <a:rPr lang="en-US" i="1" smtClean="0">
                          <a:solidFill>
                            <a:schemeClr val="accent6"/>
                          </a:solidFill>
                          <a:latin typeface="Cambria Math" charset="0"/>
                        </a:rPr>
                        <m:t>0</m:t>
                      </m:r>
                      <m:r>
                        <a:rPr lang="en-US" b="0" i="1" smtClean="0">
                          <a:solidFill>
                            <a:schemeClr val="accent6"/>
                          </a:solidFill>
                          <a:latin typeface="Cambria Math" charset="0"/>
                        </a:rPr>
                        <m:t>.02</m:t>
                      </m:r>
                    </m:oMath>
                  </m:oMathPara>
                </a14:m>
                <a:endParaRPr lang="en-US" dirty="0"/>
              </a:p>
            </p:txBody>
          </p:sp>
        </mc:Choice>
        <mc:Fallback xmlns="">
          <p:sp>
            <p:nvSpPr>
              <p:cNvPr id="7" name="Rectangle 6"/>
              <p:cNvSpPr>
                <a:spLocks noRot="1" noChangeAspect="1" noMove="1" noResize="1" noEditPoints="1" noAdjustHandles="1" noChangeArrowheads="1" noChangeShapeType="1" noTextEdit="1"/>
              </p:cNvSpPr>
              <p:nvPr/>
            </p:nvSpPr>
            <p:spPr>
              <a:xfrm>
                <a:off x="658816" y="2747290"/>
                <a:ext cx="4594976" cy="670183"/>
              </a:xfrm>
              <a:prstGeom prst="rect">
                <a:avLst/>
              </a:prstGeom>
              <a:blipFill rotWithShape="0">
                <a:blip r:embed="rId4"/>
                <a:stretch>
                  <a:fillRect/>
                </a:stretch>
              </a:blipFill>
            </p:spPr>
            <p:txBody>
              <a:bodyPr/>
              <a:lstStyle/>
              <a:p>
                <a:r>
                  <a:rPr lang="en-US">
                    <a:noFill/>
                  </a:rPr>
                  <a:t> </a:t>
                </a:r>
              </a:p>
            </p:txBody>
          </p:sp>
        </mc:Fallback>
      </mc:AlternateContent>
      <p:graphicFrame>
        <p:nvGraphicFramePr>
          <p:cNvPr id="10" name="Content Placeholder 3"/>
          <p:cNvGraphicFramePr>
            <a:graphicFrameLocks/>
          </p:cNvGraphicFramePr>
          <p:nvPr>
            <p:extLst>
              <p:ext uri="{D42A27DB-BD31-4B8C-83A1-F6EECF244321}">
                <p14:modId xmlns:p14="http://schemas.microsoft.com/office/powerpoint/2010/main" val="1248562991"/>
              </p:ext>
            </p:extLst>
          </p:nvPr>
        </p:nvGraphicFramePr>
        <p:xfrm>
          <a:off x="864256" y="4964485"/>
          <a:ext cx="4359785" cy="1246499"/>
        </p:xfrm>
        <a:graphic>
          <a:graphicData uri="http://schemas.openxmlformats.org/drawingml/2006/table">
            <a:tbl>
              <a:tblPr firstRow="1" bandRow="1">
                <a:tableStyleId>{5C22544A-7EE6-4342-B048-85BDC9FD1C3A}</a:tableStyleId>
              </a:tblPr>
              <a:tblGrid>
                <a:gridCol w="1192792"/>
                <a:gridCol w="1058936"/>
                <a:gridCol w="1225510"/>
                <a:gridCol w="882547"/>
              </a:tblGrid>
              <a:tr h="332099">
                <a:tc>
                  <a:txBody>
                    <a:bodyPr/>
                    <a:lstStyle/>
                    <a:p>
                      <a:pPr algn="ctr"/>
                      <a:endParaRPr lang="en-US" sz="14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400" b="1" dirty="0" smtClean="0">
                          <a:solidFill>
                            <a:schemeClr val="tx1"/>
                          </a:solidFill>
                        </a:rPr>
                        <a:t>Uninfected</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400" b="1" baseline="0" dirty="0" smtClean="0">
                          <a:solidFill>
                            <a:schemeClr val="tx1"/>
                          </a:solidFill>
                        </a:rPr>
                        <a:t>Infected</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400" b="1" dirty="0" smtClean="0">
                          <a:solidFill>
                            <a:schemeClr val="tx1"/>
                          </a:solidFill>
                        </a:rPr>
                        <a:t>TOTAL</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260260">
                <a:tc>
                  <a:txBody>
                    <a:bodyPr/>
                    <a:lstStyle/>
                    <a:p>
                      <a:r>
                        <a:rPr lang="en-US" sz="1400" b="1" dirty="0" smtClean="0">
                          <a:solidFill>
                            <a:schemeClr val="tx1"/>
                          </a:solidFill>
                        </a:rPr>
                        <a:t>Eaten </a:t>
                      </a:r>
                      <a:endParaRPr lang="en-US" sz="1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dirty="0" smtClean="0">
                          <a:solidFill>
                            <a:schemeClr val="tx1"/>
                          </a:solidFill>
                        </a:rPr>
                        <a:t>1 </a:t>
                      </a:r>
                      <a:endParaRPr lang="en-US" sz="14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400" dirty="0" smtClean="0">
                          <a:solidFill>
                            <a:schemeClr val="tx1"/>
                          </a:solidFill>
                        </a:rPr>
                        <a:t>47</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400" b="1" dirty="0" smtClean="0">
                          <a:solidFill>
                            <a:schemeClr val="tx1"/>
                          </a:solidFill>
                        </a:rPr>
                        <a:t>48</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69306">
                <a:tc>
                  <a:txBody>
                    <a:bodyPr/>
                    <a:lstStyle/>
                    <a:p>
                      <a:r>
                        <a:rPr lang="en-US" sz="1400" b="1" baseline="0" dirty="0" smtClean="0">
                          <a:solidFill>
                            <a:schemeClr val="tx1"/>
                          </a:solidFill>
                        </a:rPr>
                        <a:t>Not eaten</a:t>
                      </a:r>
                      <a:endParaRPr lang="en-US" sz="1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dirty="0" smtClean="0">
                          <a:solidFill>
                            <a:schemeClr val="tx1"/>
                          </a:solidFill>
                        </a:rPr>
                        <a:t>49</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400" dirty="0" smtClean="0">
                          <a:solidFill>
                            <a:schemeClr val="tx1"/>
                          </a:solidFill>
                        </a:rPr>
                        <a:t>44</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400" b="1" dirty="0" smtClean="0">
                          <a:solidFill>
                            <a:schemeClr val="tx1"/>
                          </a:solidFill>
                        </a:rPr>
                        <a:t>93</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88095">
                <a:tc>
                  <a:txBody>
                    <a:bodyPr/>
                    <a:lstStyle/>
                    <a:p>
                      <a:pPr algn="l"/>
                      <a:r>
                        <a:rPr lang="en-US" sz="1400" b="1" dirty="0" smtClean="0">
                          <a:solidFill>
                            <a:schemeClr val="tx1"/>
                          </a:solidFill>
                        </a:rPr>
                        <a:t>TOTAL</a:t>
                      </a:r>
                      <a:endParaRPr lang="en-US" sz="1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400" b="1" dirty="0" smtClean="0">
                          <a:solidFill>
                            <a:schemeClr val="tx1"/>
                          </a:solidFill>
                        </a:rPr>
                        <a:t>50</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6">
                        <a:alpha val="20000"/>
                      </a:schemeClr>
                    </a:solidFill>
                  </a:tcPr>
                </a:tc>
                <a:tc>
                  <a:txBody>
                    <a:bodyPr/>
                    <a:lstStyle/>
                    <a:p>
                      <a:pPr algn="ctr"/>
                      <a:r>
                        <a:rPr lang="en-US" sz="1400" b="1" dirty="0" smtClean="0">
                          <a:solidFill>
                            <a:schemeClr val="tx1"/>
                          </a:solidFill>
                        </a:rPr>
                        <a:t>91</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C00000">
                        <a:alpha val="20000"/>
                      </a:srgbClr>
                    </a:solidFill>
                  </a:tcPr>
                </a:tc>
                <a:tc>
                  <a:txBody>
                    <a:bodyPr/>
                    <a:lstStyle/>
                    <a:p>
                      <a:pPr algn="ctr"/>
                      <a:r>
                        <a:rPr lang="en-US" sz="1400" b="1" dirty="0" smtClean="0">
                          <a:solidFill>
                            <a:schemeClr val="tx1"/>
                          </a:solidFill>
                        </a:rPr>
                        <a:t>141</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p:cxnSp>
        <p:nvCxnSpPr>
          <p:cNvPr id="11" name="Straight Connector 10"/>
          <p:cNvCxnSpPr/>
          <p:nvPr/>
        </p:nvCxnSpPr>
        <p:spPr>
          <a:xfrm>
            <a:off x="6266329" y="1853215"/>
            <a:ext cx="0" cy="4251750"/>
          </a:xfrm>
          <a:prstGeom prst="line">
            <a:avLst/>
          </a:prstGeom>
          <a:ln w="25400"/>
        </p:spPr>
        <p:style>
          <a:lnRef idx="1">
            <a:schemeClr val="accent1"/>
          </a:lnRef>
          <a:fillRef idx="0">
            <a:schemeClr val="accent1"/>
          </a:fillRef>
          <a:effectRef idx="0">
            <a:schemeClr val="accent1"/>
          </a:effectRef>
          <a:fontRef idx="minor">
            <a:schemeClr val="tx1"/>
          </a:fontRef>
        </p:style>
      </p:cxnSp>
      <p:graphicFrame>
        <p:nvGraphicFramePr>
          <p:cNvPr id="13" name="Content Placeholder 3"/>
          <p:cNvGraphicFramePr>
            <a:graphicFrameLocks/>
          </p:cNvGraphicFramePr>
          <p:nvPr>
            <p:extLst>
              <p:ext uri="{D42A27DB-BD31-4B8C-83A1-F6EECF244321}">
                <p14:modId xmlns:p14="http://schemas.microsoft.com/office/powerpoint/2010/main" val="2106623705"/>
              </p:ext>
            </p:extLst>
          </p:nvPr>
        </p:nvGraphicFramePr>
        <p:xfrm>
          <a:off x="7028919" y="4964484"/>
          <a:ext cx="4359785" cy="1246499"/>
        </p:xfrm>
        <a:graphic>
          <a:graphicData uri="http://schemas.openxmlformats.org/drawingml/2006/table">
            <a:tbl>
              <a:tblPr firstRow="1" bandRow="1">
                <a:tableStyleId>{5C22544A-7EE6-4342-B048-85BDC9FD1C3A}</a:tableStyleId>
              </a:tblPr>
              <a:tblGrid>
                <a:gridCol w="1192792"/>
                <a:gridCol w="1058936"/>
                <a:gridCol w="1225510"/>
                <a:gridCol w="882547"/>
              </a:tblGrid>
              <a:tr h="332099">
                <a:tc>
                  <a:txBody>
                    <a:bodyPr/>
                    <a:lstStyle/>
                    <a:p>
                      <a:pPr algn="ctr"/>
                      <a:endParaRPr lang="en-US" sz="14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400" b="1" dirty="0" smtClean="0">
                          <a:solidFill>
                            <a:schemeClr val="tx1"/>
                          </a:solidFill>
                        </a:rPr>
                        <a:t>Uninfected</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400" b="1" baseline="0" dirty="0" smtClean="0">
                          <a:solidFill>
                            <a:schemeClr val="tx1"/>
                          </a:solidFill>
                        </a:rPr>
                        <a:t>Infected</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400" b="1" dirty="0" smtClean="0">
                          <a:solidFill>
                            <a:schemeClr val="tx1"/>
                          </a:solidFill>
                        </a:rPr>
                        <a:t>TOTAL</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260260">
                <a:tc>
                  <a:txBody>
                    <a:bodyPr/>
                    <a:lstStyle/>
                    <a:p>
                      <a:r>
                        <a:rPr lang="en-US" sz="1400" b="1" dirty="0" smtClean="0">
                          <a:solidFill>
                            <a:schemeClr val="tx1"/>
                          </a:solidFill>
                        </a:rPr>
                        <a:t>Eaten </a:t>
                      </a:r>
                      <a:endParaRPr lang="en-US" sz="1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400" dirty="0" smtClean="0">
                          <a:solidFill>
                            <a:schemeClr val="tx1"/>
                          </a:solidFill>
                        </a:rPr>
                        <a:t>1 </a:t>
                      </a:r>
                      <a:endParaRPr lang="en-US" sz="14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400" dirty="0" smtClean="0">
                          <a:solidFill>
                            <a:schemeClr val="tx1"/>
                          </a:solidFill>
                        </a:rPr>
                        <a:t>47</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c>
                  <a:txBody>
                    <a:bodyPr/>
                    <a:lstStyle/>
                    <a:p>
                      <a:pPr algn="ctr"/>
                      <a:r>
                        <a:rPr lang="en-US" sz="1400" b="1" dirty="0" smtClean="0">
                          <a:solidFill>
                            <a:schemeClr val="tx1"/>
                          </a:solidFill>
                        </a:rPr>
                        <a:t>48</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alpha val="20000"/>
                      </a:srgbClr>
                    </a:solidFill>
                  </a:tcPr>
                </a:tc>
              </a:tr>
              <a:tr h="269306">
                <a:tc>
                  <a:txBody>
                    <a:bodyPr/>
                    <a:lstStyle/>
                    <a:p>
                      <a:r>
                        <a:rPr lang="en-US" sz="1400" b="1" baseline="0" dirty="0" smtClean="0">
                          <a:solidFill>
                            <a:schemeClr val="tx1"/>
                          </a:solidFill>
                        </a:rPr>
                        <a:t>Not eaten</a:t>
                      </a:r>
                      <a:endParaRPr lang="en-US" sz="1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400" dirty="0" smtClean="0">
                          <a:solidFill>
                            <a:schemeClr val="tx1"/>
                          </a:solidFill>
                        </a:rPr>
                        <a:t>49</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400" dirty="0" smtClean="0">
                          <a:solidFill>
                            <a:schemeClr val="tx1"/>
                          </a:solidFill>
                        </a:rPr>
                        <a:t>44</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pPr algn="ctr"/>
                      <a:r>
                        <a:rPr lang="en-US" sz="1400" b="1" dirty="0" smtClean="0">
                          <a:solidFill>
                            <a:schemeClr val="tx1"/>
                          </a:solidFill>
                        </a:rPr>
                        <a:t>93</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alpha val="20000"/>
                      </a:schemeClr>
                    </a:solidFill>
                  </a:tcPr>
                </a:tc>
              </a:tr>
              <a:tr h="288095">
                <a:tc>
                  <a:txBody>
                    <a:bodyPr/>
                    <a:lstStyle/>
                    <a:p>
                      <a:pPr algn="l"/>
                      <a:r>
                        <a:rPr lang="en-US" sz="1400" b="1" dirty="0" smtClean="0">
                          <a:solidFill>
                            <a:schemeClr val="tx1"/>
                          </a:solidFill>
                        </a:rPr>
                        <a:t>TOTAL</a:t>
                      </a:r>
                      <a:endParaRPr lang="en-US" sz="1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400" b="1" dirty="0" smtClean="0">
                          <a:solidFill>
                            <a:schemeClr val="tx1"/>
                          </a:solidFill>
                        </a:rPr>
                        <a:t>50</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400" b="1" dirty="0" smtClean="0">
                          <a:solidFill>
                            <a:schemeClr val="tx1"/>
                          </a:solidFill>
                        </a:rPr>
                        <a:t>91</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400" b="1" dirty="0" smtClean="0">
                          <a:solidFill>
                            <a:schemeClr val="tx1"/>
                          </a:solidFill>
                        </a:rPr>
                        <a:t>141</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mc:AlternateContent xmlns:mc="http://schemas.openxmlformats.org/markup-compatibility/2006" xmlns:a14="http://schemas.microsoft.com/office/drawing/2010/main">
        <mc:Choice Requires="a14">
          <p:sp>
            <p:nvSpPr>
              <p:cNvPr id="14" name="Rectangle 13"/>
              <p:cNvSpPr/>
              <p:nvPr/>
            </p:nvSpPr>
            <p:spPr>
              <a:xfrm>
                <a:off x="6477422" y="1967602"/>
                <a:ext cx="4617674" cy="6701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charset="0"/>
                        </a:rPr>
                        <m:t> </m:t>
                      </m:r>
                      <m:sSub>
                        <m:sSubPr>
                          <m:ctrlPr>
                            <a:rPr lang="en-US" i="1" smtClean="0">
                              <a:latin typeface="Cambria Math" charset="0"/>
                            </a:rPr>
                          </m:ctrlPr>
                        </m:sSubPr>
                        <m:e>
                          <m:r>
                            <a:rPr lang="en-US" b="0" i="1" smtClean="0">
                              <a:latin typeface="Cambria Math" charset="0"/>
                            </a:rPr>
                            <m:t>𝑂</m:t>
                          </m:r>
                        </m:e>
                        <m:sub>
                          <m:r>
                            <a:rPr lang="en-US" b="0" i="1" smtClean="0">
                              <a:latin typeface="Cambria Math" charset="0"/>
                            </a:rPr>
                            <m:t>1</m:t>
                          </m:r>
                        </m:sub>
                      </m:sSub>
                      <m:r>
                        <a:rPr lang="en-US" i="1">
                          <a:latin typeface="Cambria Math" charset="0"/>
                        </a:rPr>
                        <m:t>= </m:t>
                      </m:r>
                      <m:f>
                        <m:fPr>
                          <m:ctrlPr>
                            <a:rPr lang="mr-IN" i="1">
                              <a:latin typeface="Cambria Math" charset="0"/>
                            </a:rPr>
                          </m:ctrlPr>
                        </m:fPr>
                        <m:num>
                          <m:r>
                            <a:rPr lang="en-US" i="1">
                              <a:latin typeface="Cambria Math" charset="0"/>
                            </a:rPr>
                            <m:t>𝑃</m:t>
                          </m:r>
                          <m:r>
                            <a:rPr lang="en-US" b="0" i="1" smtClean="0">
                              <a:latin typeface="Cambria Math" charset="0"/>
                            </a:rPr>
                            <m:t>[</m:t>
                          </m:r>
                          <m:r>
                            <a:rPr lang="en-US" b="0" i="1" smtClean="0">
                              <a:solidFill>
                                <a:schemeClr val="accent1">
                                  <a:lumMod val="75000"/>
                                </a:schemeClr>
                              </a:solidFill>
                              <a:latin typeface="Cambria Math" charset="0"/>
                            </a:rPr>
                            <m:t>𝑖𝑛𝑓𝑒𝑐𝑡𝑒𝑑</m:t>
                          </m:r>
                          <m:r>
                            <a:rPr lang="en-US" b="0" i="1" smtClean="0">
                              <a:solidFill>
                                <a:schemeClr val="accent1">
                                  <a:lumMod val="75000"/>
                                </a:schemeClr>
                              </a:solidFill>
                              <a:latin typeface="Cambria Math" charset="0"/>
                            </a:rPr>
                            <m:t> </m:t>
                          </m:r>
                          <m:r>
                            <a:rPr lang="en-US" b="0" i="1" smtClean="0">
                              <a:latin typeface="Cambria Math" charset="0"/>
                            </a:rPr>
                            <m:t>𝑎𝑛𝑑</m:t>
                          </m:r>
                          <m:r>
                            <a:rPr lang="en-US" b="0" i="1" smtClean="0">
                              <a:latin typeface="Cambria Math" charset="0"/>
                            </a:rPr>
                            <m:t> </m:t>
                          </m:r>
                          <m:r>
                            <a:rPr lang="en-US" b="0" i="1" smtClean="0">
                              <a:solidFill>
                                <a:srgbClr val="FF0000"/>
                              </a:solidFill>
                              <a:latin typeface="Cambria Math" charset="0"/>
                            </a:rPr>
                            <m:t>𝑒𝑎𝑡𝑒𝑛</m:t>
                          </m:r>
                          <m:r>
                            <a:rPr lang="en-US" i="1">
                              <a:latin typeface="Cambria Math" charset="0"/>
                            </a:rPr>
                            <m:t>]</m:t>
                          </m:r>
                        </m:num>
                        <m:den>
                          <m:r>
                            <a:rPr lang="en-US" i="1">
                              <a:latin typeface="Cambria Math" charset="0"/>
                            </a:rPr>
                            <m:t>𝑃</m:t>
                          </m:r>
                          <m:r>
                            <a:rPr lang="en-US" b="0" i="1" smtClean="0">
                              <a:latin typeface="Cambria Math" charset="0"/>
                            </a:rPr>
                            <m:t>[</m:t>
                          </m:r>
                          <m:r>
                            <a:rPr lang="en-US" b="0" i="1" smtClean="0">
                              <a:solidFill>
                                <a:srgbClr val="92D050"/>
                              </a:solidFill>
                              <a:latin typeface="Cambria Math" charset="0"/>
                            </a:rPr>
                            <m:t>𝑢𝑛</m:t>
                          </m:r>
                          <m:r>
                            <a:rPr lang="en-US" i="1">
                              <a:solidFill>
                                <a:srgbClr val="92D050"/>
                              </a:solidFill>
                              <a:latin typeface="Cambria Math" charset="0"/>
                            </a:rPr>
                            <m:t>𝑖𝑛𝑓𝑒𝑐𝑡𝑒𝑑</m:t>
                          </m:r>
                          <m:r>
                            <a:rPr lang="en-US" b="0" i="1" smtClean="0">
                              <a:solidFill>
                                <a:srgbClr val="92D050"/>
                              </a:solidFill>
                              <a:latin typeface="Cambria Math" charset="0"/>
                            </a:rPr>
                            <m:t> </m:t>
                          </m:r>
                          <m:r>
                            <a:rPr lang="en-US" b="0" i="1" smtClean="0">
                              <a:latin typeface="Cambria Math" charset="0"/>
                            </a:rPr>
                            <m:t>𝑎𝑛𝑑</m:t>
                          </m:r>
                          <m:r>
                            <a:rPr lang="en-US" b="0" i="1" smtClean="0">
                              <a:latin typeface="Cambria Math" charset="0"/>
                            </a:rPr>
                            <m:t> </m:t>
                          </m:r>
                          <m:r>
                            <a:rPr lang="en-US" i="1" smtClean="0">
                              <a:solidFill>
                                <a:srgbClr val="FF0000"/>
                              </a:solidFill>
                              <a:latin typeface="Cambria Math" charset="0"/>
                            </a:rPr>
                            <m:t>𝑒𝑎𝑡𝑒𝑛</m:t>
                          </m:r>
                          <m:r>
                            <a:rPr lang="en-US" i="1">
                              <a:latin typeface="Cambria Math" charset="0"/>
                            </a:rPr>
                            <m:t>]</m:t>
                          </m:r>
                        </m:den>
                      </m:f>
                      <m:r>
                        <a:rPr lang="en-US" i="1">
                          <a:latin typeface="Cambria Math" charset="0"/>
                        </a:rPr>
                        <m:t>= </m:t>
                      </m:r>
                      <m:f>
                        <m:fPr>
                          <m:ctrlPr>
                            <a:rPr lang="mr-IN" i="1">
                              <a:latin typeface="Cambria Math" charset="0"/>
                            </a:rPr>
                          </m:ctrlPr>
                        </m:fPr>
                        <m:num>
                          <m:r>
                            <a:rPr lang="en-US" b="0" i="1" smtClean="0">
                              <a:latin typeface="Cambria Math" charset="0"/>
                            </a:rPr>
                            <m:t>47</m:t>
                          </m:r>
                        </m:num>
                        <m:den>
                          <m:r>
                            <a:rPr lang="en-US" b="0" i="1" smtClean="0">
                              <a:latin typeface="Cambria Math" charset="0"/>
                            </a:rPr>
                            <m:t>1</m:t>
                          </m:r>
                        </m:den>
                      </m:f>
                      <m:r>
                        <a:rPr lang="en-US" i="1">
                          <a:latin typeface="Cambria Math" charset="0"/>
                        </a:rPr>
                        <m:t>=</m:t>
                      </m:r>
                      <m:r>
                        <a:rPr lang="en-US" b="0" i="1" smtClean="0">
                          <a:solidFill>
                            <a:srgbClr val="C00000"/>
                          </a:solidFill>
                          <a:latin typeface="Cambria Math" charset="0"/>
                        </a:rPr>
                        <m:t>47</m:t>
                      </m:r>
                    </m:oMath>
                  </m:oMathPara>
                </a14:m>
                <a:endParaRPr lang="en-US" dirty="0"/>
              </a:p>
            </p:txBody>
          </p:sp>
        </mc:Choice>
        <mc:Fallback xmlns="">
          <p:sp>
            <p:nvSpPr>
              <p:cNvPr id="14" name="Rectangle 13"/>
              <p:cNvSpPr>
                <a:spLocks noRot="1" noChangeAspect="1" noMove="1" noResize="1" noEditPoints="1" noAdjustHandles="1" noChangeArrowheads="1" noChangeShapeType="1" noTextEdit="1"/>
              </p:cNvSpPr>
              <p:nvPr/>
            </p:nvSpPr>
            <p:spPr>
              <a:xfrm>
                <a:off x="6477422" y="1967602"/>
                <a:ext cx="4617674" cy="670183"/>
              </a:xfrm>
              <a:prstGeom prst="rect">
                <a:avLst/>
              </a:prstGeom>
              <a:blipFill rotWithShape="0">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Rectangle 14"/>
              <p:cNvSpPr/>
              <p:nvPr/>
            </p:nvSpPr>
            <p:spPr>
              <a:xfrm>
                <a:off x="6477422" y="2747290"/>
                <a:ext cx="5193666" cy="670183"/>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charset="0"/>
                        </a:rPr>
                        <m:t> </m:t>
                      </m:r>
                      <m:sSub>
                        <m:sSubPr>
                          <m:ctrlPr>
                            <a:rPr lang="en-US" i="1" smtClean="0">
                              <a:latin typeface="Cambria Math" charset="0"/>
                            </a:rPr>
                          </m:ctrlPr>
                        </m:sSubPr>
                        <m:e>
                          <m:r>
                            <a:rPr lang="en-US" b="0" i="1" smtClean="0">
                              <a:latin typeface="Cambria Math" charset="0"/>
                            </a:rPr>
                            <m:t>𝑂</m:t>
                          </m:r>
                        </m:e>
                        <m:sub>
                          <m:r>
                            <a:rPr lang="en-US" b="0" i="1" smtClean="0">
                              <a:latin typeface="Cambria Math" charset="0"/>
                            </a:rPr>
                            <m:t>2</m:t>
                          </m:r>
                        </m:sub>
                      </m:sSub>
                      <m:r>
                        <a:rPr lang="en-US" i="1">
                          <a:latin typeface="Cambria Math" charset="0"/>
                        </a:rPr>
                        <m:t>= </m:t>
                      </m:r>
                      <m:f>
                        <m:fPr>
                          <m:ctrlPr>
                            <a:rPr lang="mr-IN" i="1">
                              <a:latin typeface="Cambria Math" charset="0"/>
                            </a:rPr>
                          </m:ctrlPr>
                        </m:fPr>
                        <m:num>
                          <m:r>
                            <a:rPr lang="en-US" i="1">
                              <a:latin typeface="Cambria Math" charset="0"/>
                            </a:rPr>
                            <m:t>𝑃</m:t>
                          </m:r>
                          <m:r>
                            <a:rPr lang="en-US" b="0" i="1" smtClean="0">
                              <a:latin typeface="Cambria Math" charset="0"/>
                            </a:rPr>
                            <m:t>[</m:t>
                          </m:r>
                          <m:r>
                            <a:rPr lang="en-US" i="1" smtClean="0">
                              <a:solidFill>
                                <a:schemeClr val="accent1">
                                  <a:lumMod val="75000"/>
                                </a:schemeClr>
                              </a:solidFill>
                              <a:latin typeface="Cambria Math" charset="0"/>
                            </a:rPr>
                            <m:t>𝑖𝑛𝑓𝑒𝑐𝑡𝑒𝑑</m:t>
                          </m:r>
                          <m:r>
                            <a:rPr lang="en-US" b="0" i="1" smtClean="0">
                              <a:solidFill>
                                <a:schemeClr val="accent1">
                                  <a:lumMod val="75000"/>
                                </a:schemeClr>
                              </a:solidFill>
                              <a:latin typeface="Cambria Math" charset="0"/>
                            </a:rPr>
                            <m:t> </m:t>
                          </m:r>
                          <m:r>
                            <a:rPr lang="en-US" b="0" i="1" smtClean="0">
                              <a:latin typeface="Cambria Math" charset="0"/>
                            </a:rPr>
                            <m:t>𝑎𝑛𝑑</m:t>
                          </m:r>
                          <m:r>
                            <a:rPr lang="en-US" b="0" i="1" smtClean="0">
                              <a:latin typeface="Cambria Math" charset="0"/>
                            </a:rPr>
                            <m:t> </m:t>
                          </m:r>
                          <m:r>
                            <a:rPr lang="en-US" b="0" i="1" smtClean="0">
                              <a:solidFill>
                                <a:srgbClr val="FF9300"/>
                              </a:solidFill>
                              <a:latin typeface="Cambria Math" charset="0"/>
                            </a:rPr>
                            <m:t>𝑢𝑛𝑒𝑎𝑡𝑒𝑛</m:t>
                          </m:r>
                          <m:r>
                            <a:rPr lang="en-US" i="1">
                              <a:latin typeface="Cambria Math" charset="0"/>
                            </a:rPr>
                            <m:t>]</m:t>
                          </m:r>
                        </m:num>
                        <m:den>
                          <m:r>
                            <a:rPr lang="en-US" b="0" i="1" smtClean="0">
                              <a:latin typeface="Cambria Math" charset="0"/>
                            </a:rPr>
                            <m:t>𝑃</m:t>
                          </m:r>
                          <m:r>
                            <a:rPr lang="en-US" b="0" i="1" smtClean="0">
                              <a:latin typeface="Cambria Math" charset="0"/>
                            </a:rPr>
                            <m:t>[</m:t>
                          </m:r>
                          <m:r>
                            <a:rPr lang="en-US" i="1" smtClean="0">
                              <a:solidFill>
                                <a:srgbClr val="92D050"/>
                              </a:solidFill>
                              <a:latin typeface="Cambria Math" charset="0"/>
                            </a:rPr>
                            <m:t>𝑢𝑛𝑖𝑛𝑓𝑒𝑐𝑡𝑒𝑑</m:t>
                          </m:r>
                          <m:r>
                            <a:rPr lang="en-US" i="1">
                              <a:latin typeface="Cambria Math" charset="0"/>
                            </a:rPr>
                            <m:t> </m:t>
                          </m:r>
                          <m:r>
                            <a:rPr lang="en-US" i="1">
                              <a:latin typeface="Cambria Math" charset="0"/>
                            </a:rPr>
                            <m:t>𝑎𝑛𝑑</m:t>
                          </m:r>
                          <m:r>
                            <a:rPr lang="en-US" i="1">
                              <a:latin typeface="Cambria Math" charset="0"/>
                            </a:rPr>
                            <m:t> </m:t>
                          </m:r>
                          <m:r>
                            <a:rPr lang="en-US" b="0" i="1" smtClean="0">
                              <a:solidFill>
                                <a:srgbClr val="FF9300"/>
                              </a:solidFill>
                              <a:latin typeface="Cambria Math" charset="0"/>
                            </a:rPr>
                            <m:t>𝑢𝑛</m:t>
                          </m:r>
                          <m:r>
                            <a:rPr lang="en-US" i="1">
                              <a:solidFill>
                                <a:srgbClr val="FF9300"/>
                              </a:solidFill>
                              <a:latin typeface="Cambria Math" charset="0"/>
                            </a:rPr>
                            <m:t>𝑒𝑎𝑡𝑒𝑛</m:t>
                          </m:r>
                          <m:r>
                            <a:rPr lang="en-US" i="1">
                              <a:latin typeface="Cambria Math" charset="0"/>
                            </a:rPr>
                            <m:t>]</m:t>
                          </m:r>
                        </m:den>
                      </m:f>
                      <m:r>
                        <a:rPr lang="en-US" i="1">
                          <a:latin typeface="Cambria Math" charset="0"/>
                        </a:rPr>
                        <m:t>= </m:t>
                      </m:r>
                      <m:f>
                        <m:fPr>
                          <m:ctrlPr>
                            <a:rPr lang="mr-IN" i="1">
                              <a:latin typeface="Cambria Math" charset="0"/>
                            </a:rPr>
                          </m:ctrlPr>
                        </m:fPr>
                        <m:num>
                          <m:r>
                            <a:rPr lang="en-US" b="0" i="1" smtClean="0">
                              <a:latin typeface="Cambria Math" charset="0"/>
                            </a:rPr>
                            <m:t>44</m:t>
                          </m:r>
                        </m:num>
                        <m:den>
                          <m:r>
                            <a:rPr lang="en-US" b="0" i="1" smtClean="0">
                              <a:latin typeface="Cambria Math" charset="0"/>
                            </a:rPr>
                            <m:t>49</m:t>
                          </m:r>
                        </m:den>
                      </m:f>
                      <m:r>
                        <a:rPr lang="en-US" i="1">
                          <a:latin typeface="Cambria Math" charset="0"/>
                        </a:rPr>
                        <m:t>=</m:t>
                      </m:r>
                      <m:r>
                        <a:rPr lang="en-US" i="1" smtClean="0">
                          <a:solidFill>
                            <a:schemeClr val="accent6"/>
                          </a:solidFill>
                          <a:latin typeface="Cambria Math" charset="0"/>
                        </a:rPr>
                        <m:t>0</m:t>
                      </m:r>
                      <m:r>
                        <a:rPr lang="en-US" b="0" i="1" smtClean="0">
                          <a:solidFill>
                            <a:schemeClr val="accent6"/>
                          </a:solidFill>
                          <a:latin typeface="Cambria Math" charset="0"/>
                        </a:rPr>
                        <m:t>.899</m:t>
                      </m:r>
                    </m:oMath>
                  </m:oMathPara>
                </a14:m>
                <a:endParaRPr lang="en-US" dirty="0"/>
              </a:p>
            </p:txBody>
          </p:sp>
        </mc:Choice>
        <mc:Fallback xmlns="">
          <p:sp>
            <p:nvSpPr>
              <p:cNvPr id="15" name="Rectangle 14"/>
              <p:cNvSpPr>
                <a:spLocks noRot="1" noChangeAspect="1" noMove="1" noResize="1" noEditPoints="1" noAdjustHandles="1" noChangeArrowheads="1" noChangeShapeType="1" noTextEdit="1"/>
              </p:cNvSpPr>
              <p:nvPr/>
            </p:nvSpPr>
            <p:spPr>
              <a:xfrm>
                <a:off x="6477422" y="2747290"/>
                <a:ext cx="5193666" cy="670183"/>
              </a:xfrm>
              <a:prstGeom prst="rect">
                <a:avLst/>
              </a:prstGeom>
              <a:blipFill rotWithShape="0">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p:cNvSpPr/>
              <p:nvPr/>
            </p:nvSpPr>
            <p:spPr>
              <a:xfrm>
                <a:off x="6590979" y="3783874"/>
                <a:ext cx="2409634" cy="61177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1" i="1" smtClean="0">
                          <a:latin typeface="Cambria Math" charset="0"/>
                        </a:rPr>
                        <m:t>𝑶𝑹</m:t>
                      </m:r>
                      <m:r>
                        <a:rPr lang="en-US" b="1" i="1" smtClean="0">
                          <a:latin typeface="Cambria Math" charset="0"/>
                        </a:rPr>
                        <m:t> = </m:t>
                      </m:r>
                      <m:f>
                        <m:fPr>
                          <m:ctrlPr>
                            <a:rPr lang="mr-IN" b="1" i="1">
                              <a:latin typeface="Cambria Math" charset="0"/>
                            </a:rPr>
                          </m:ctrlPr>
                        </m:fPr>
                        <m:num>
                          <m:r>
                            <a:rPr lang="en-US" b="1" i="1" smtClean="0">
                              <a:latin typeface="Cambria Math" charset="0"/>
                            </a:rPr>
                            <m:t>𝟒𝟕</m:t>
                          </m:r>
                          <m:r>
                            <a:rPr lang="en-US" b="1" i="1" smtClean="0">
                              <a:latin typeface="Cambria Math" charset="0"/>
                            </a:rPr>
                            <m:t> </m:t>
                          </m:r>
                        </m:num>
                        <m:den>
                          <m:r>
                            <a:rPr lang="en-US" b="1" i="1" smtClean="0">
                              <a:latin typeface="Cambria Math" charset="0"/>
                            </a:rPr>
                            <m:t>𝟎</m:t>
                          </m:r>
                          <m:r>
                            <a:rPr lang="en-US" b="1" i="1" smtClean="0">
                              <a:latin typeface="Cambria Math" charset="0"/>
                            </a:rPr>
                            <m:t>.</m:t>
                          </m:r>
                          <m:r>
                            <a:rPr lang="en-US" b="1" i="1" smtClean="0">
                              <a:latin typeface="Cambria Math" charset="0"/>
                            </a:rPr>
                            <m:t>𝟖𝟗𝟗</m:t>
                          </m:r>
                        </m:den>
                      </m:f>
                      <m:r>
                        <a:rPr lang="en-US" b="1" i="1">
                          <a:latin typeface="Cambria Math" charset="0"/>
                        </a:rPr>
                        <m:t>=</m:t>
                      </m:r>
                      <m:r>
                        <a:rPr lang="en-US" b="1" i="1" smtClean="0">
                          <a:latin typeface="Cambria Math" charset="0"/>
                        </a:rPr>
                        <m:t>𝟓𝟐</m:t>
                      </m:r>
                      <m:r>
                        <a:rPr lang="en-US" b="1" i="1" smtClean="0">
                          <a:latin typeface="Cambria Math" charset="0"/>
                        </a:rPr>
                        <m:t>.</m:t>
                      </m:r>
                      <m:r>
                        <a:rPr lang="en-US" b="1" i="1" smtClean="0">
                          <a:latin typeface="Cambria Math" charset="0"/>
                        </a:rPr>
                        <m:t>𝟑</m:t>
                      </m:r>
                    </m:oMath>
                  </m:oMathPara>
                </a14:m>
                <a:endParaRPr lang="en-US" b="1" dirty="0"/>
              </a:p>
            </p:txBody>
          </p:sp>
        </mc:Choice>
        <mc:Fallback xmlns="">
          <p:sp>
            <p:nvSpPr>
              <p:cNvPr id="16" name="Rectangle 15"/>
              <p:cNvSpPr>
                <a:spLocks noRot="1" noChangeAspect="1" noMove="1" noResize="1" noEditPoints="1" noAdjustHandles="1" noChangeArrowheads="1" noChangeShapeType="1" noTextEdit="1"/>
              </p:cNvSpPr>
              <p:nvPr/>
            </p:nvSpPr>
            <p:spPr>
              <a:xfrm>
                <a:off x="6590979" y="3783874"/>
                <a:ext cx="2409634" cy="611771"/>
              </a:xfrm>
              <a:prstGeom prst="rect">
                <a:avLst/>
              </a:prstGeom>
              <a:blipFill rotWithShape="0">
                <a:blip r:embed="rId7"/>
                <a:stretch>
                  <a:fillRect/>
                </a:stretch>
              </a:blipFill>
            </p:spPr>
            <p:txBody>
              <a:bodyPr/>
              <a:lstStyle/>
              <a:p>
                <a:r>
                  <a:rPr lang="en-US">
                    <a:noFill/>
                  </a:rPr>
                  <a:t> </a:t>
                </a:r>
              </a:p>
            </p:txBody>
          </p:sp>
        </mc:Fallback>
      </mc:AlternateContent>
      <p:sp>
        <p:nvSpPr>
          <p:cNvPr id="17" name="TextBox 16"/>
          <p:cNvSpPr txBox="1"/>
          <p:nvPr/>
        </p:nvSpPr>
        <p:spPr>
          <a:xfrm>
            <a:off x="330520" y="3705519"/>
            <a:ext cx="4370042" cy="707886"/>
          </a:xfrm>
          <a:prstGeom prst="rect">
            <a:avLst/>
          </a:prstGeom>
          <a:noFill/>
        </p:spPr>
        <p:txBody>
          <a:bodyPr wrap="none" rtlCol="0">
            <a:spAutoFit/>
          </a:bodyPr>
          <a:lstStyle/>
          <a:p>
            <a:r>
              <a:rPr lang="en-US" sz="2000" b="1" dirty="0" smtClean="0">
                <a:solidFill>
                  <a:schemeClr val="accent1">
                    <a:lumMod val="75000"/>
                  </a:schemeClr>
                </a:solidFill>
              </a:rPr>
              <a:t>Eaten </a:t>
            </a:r>
            <a:r>
              <a:rPr lang="en-US" sz="2000" b="1" dirty="0" smtClean="0"/>
              <a:t>frogs have 52.3 the odds of being</a:t>
            </a:r>
            <a:endParaRPr lang="en-US" sz="2000" b="1" dirty="0" smtClean="0">
              <a:solidFill>
                <a:schemeClr val="accent1">
                  <a:lumMod val="75000"/>
                </a:schemeClr>
              </a:solidFill>
            </a:endParaRPr>
          </a:p>
          <a:p>
            <a:r>
              <a:rPr lang="en-US" sz="2000" b="1" dirty="0" smtClean="0">
                <a:solidFill>
                  <a:srgbClr val="FF0000"/>
                </a:solidFill>
              </a:rPr>
              <a:t>infected</a:t>
            </a:r>
            <a:r>
              <a:rPr lang="en-US" sz="2000" b="1" dirty="0" smtClean="0"/>
              <a:t> compared to </a:t>
            </a:r>
            <a:r>
              <a:rPr lang="en-US" sz="2000" b="1" dirty="0" smtClean="0">
                <a:solidFill>
                  <a:srgbClr val="92D050"/>
                </a:solidFill>
              </a:rPr>
              <a:t>uneaten</a:t>
            </a:r>
            <a:r>
              <a:rPr lang="en-US" sz="2000" b="1" dirty="0" smtClean="0">
                <a:solidFill>
                  <a:srgbClr val="FF9300"/>
                </a:solidFill>
              </a:rPr>
              <a:t> </a:t>
            </a:r>
            <a:r>
              <a:rPr lang="en-US" sz="2000" b="1" dirty="0" smtClean="0"/>
              <a:t>frogs.</a:t>
            </a:r>
          </a:p>
        </p:txBody>
      </p:sp>
      <p:sp>
        <p:nvSpPr>
          <p:cNvPr id="18" name="TextBox 17"/>
          <p:cNvSpPr txBox="1"/>
          <p:nvPr/>
        </p:nvSpPr>
        <p:spPr>
          <a:xfrm>
            <a:off x="9074255" y="3534686"/>
            <a:ext cx="3067015" cy="1323439"/>
          </a:xfrm>
          <a:prstGeom prst="rect">
            <a:avLst/>
          </a:prstGeom>
          <a:noFill/>
        </p:spPr>
        <p:txBody>
          <a:bodyPr wrap="square" rtlCol="0">
            <a:spAutoFit/>
          </a:bodyPr>
          <a:lstStyle/>
          <a:p>
            <a:r>
              <a:rPr lang="en-US" sz="2000" b="1" dirty="0" smtClean="0">
                <a:solidFill>
                  <a:schemeClr val="accent1">
                    <a:lumMod val="75000"/>
                  </a:schemeClr>
                </a:solidFill>
              </a:rPr>
              <a:t>Infected</a:t>
            </a:r>
            <a:r>
              <a:rPr lang="en-US" sz="2000" b="1" dirty="0" smtClean="0">
                <a:solidFill>
                  <a:srgbClr val="FF0000"/>
                </a:solidFill>
              </a:rPr>
              <a:t> </a:t>
            </a:r>
            <a:r>
              <a:rPr lang="en-US" sz="2000" b="1" dirty="0" smtClean="0"/>
              <a:t>frogs have 52.3 the odds of being </a:t>
            </a:r>
            <a:r>
              <a:rPr lang="en-US" sz="2000" b="1" dirty="0" smtClean="0">
                <a:solidFill>
                  <a:srgbClr val="FF0000"/>
                </a:solidFill>
              </a:rPr>
              <a:t>eaten</a:t>
            </a:r>
          </a:p>
          <a:p>
            <a:r>
              <a:rPr lang="en-US" sz="2000" b="1" dirty="0" smtClean="0"/>
              <a:t>compared to </a:t>
            </a:r>
            <a:r>
              <a:rPr lang="en-US" sz="2000" b="1" dirty="0" smtClean="0">
                <a:solidFill>
                  <a:srgbClr val="92D050"/>
                </a:solidFill>
              </a:rPr>
              <a:t>uninfected</a:t>
            </a:r>
            <a:r>
              <a:rPr lang="en-US" sz="2000" b="1" dirty="0" smtClean="0">
                <a:solidFill>
                  <a:srgbClr val="FF9300"/>
                </a:solidFill>
              </a:rPr>
              <a:t> </a:t>
            </a:r>
            <a:r>
              <a:rPr lang="en-US" sz="2000" b="1" dirty="0" smtClean="0"/>
              <a:t>frogs.</a:t>
            </a:r>
          </a:p>
        </p:txBody>
      </p:sp>
    </p:spTree>
    <p:extLst>
      <p:ext uri="{BB962C8B-B14F-4D97-AF65-F5344CB8AC3E}">
        <p14:creationId xmlns:p14="http://schemas.microsoft.com/office/powerpoint/2010/main" val="2002087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313497"/>
            <a:ext cx="10058400" cy="1450757"/>
          </a:xfrm>
        </p:spPr>
        <p:txBody>
          <a:bodyPr/>
          <a:lstStyle/>
          <a:p>
            <a:r>
              <a:rPr lang="en-US" dirty="0" smtClean="0"/>
              <a:t>There are two ways to calculate OR</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097280" y="1872628"/>
                <a:ext cx="10058400" cy="4023360"/>
              </a:xfrm>
            </p:spPr>
            <p:txBody>
              <a:bodyPr>
                <a:normAutofit/>
              </a:bodyPr>
              <a:lstStyle/>
              <a:p>
                <a:r>
                  <a:rPr lang="en-US" dirty="0" smtClean="0"/>
                  <a:t>One will be &gt; 1 (</a:t>
                </a:r>
                <a:r>
                  <a:rPr lang="hr-HR" dirty="0" smtClean="0"/>
                  <a:t>52.3</a:t>
                </a:r>
                <a:r>
                  <a:rPr lang="en-US" dirty="0" smtClean="0"/>
                  <a:t>) and one will be &lt; 1 (1/</a:t>
                </a:r>
                <a:r>
                  <a:rPr lang="hr-HR" dirty="0" smtClean="0"/>
                  <a:t>52.3</a:t>
                </a:r>
                <a:r>
                  <a:rPr lang="en-US" dirty="0" smtClean="0"/>
                  <a:t> = 0.019)</a:t>
                </a:r>
              </a:p>
              <a:p>
                <a:pPr lvl="1"/>
                <a:r>
                  <a:rPr lang="en-US" dirty="0" smtClean="0"/>
                  <a:t>We generally use the &gt;1 option</a:t>
                </a:r>
              </a:p>
              <a:p>
                <a:pPr lvl="1"/>
                <a:r>
                  <a:rPr lang="en-US" b="1" dirty="0" smtClean="0"/>
                  <a:t>Convince yourself that this is true.</a:t>
                </a:r>
              </a:p>
              <a:p>
                <a:pPr lvl="1"/>
                <a:endParaRPr lang="en-US" b="1" dirty="0"/>
              </a:p>
              <a:p>
                <a:r>
                  <a:rPr lang="en-US" dirty="0" smtClean="0"/>
                  <a:t>Fun fact</a:t>
                </a:r>
                <a:r>
                  <a:rPr lang="en-US" sz="2400" dirty="0" smtClean="0"/>
                  <a:t>: </a:t>
                </a:r>
                <a14:m>
                  <m:oMath xmlns:m="http://schemas.openxmlformats.org/officeDocument/2006/math">
                    <m:r>
                      <a:rPr lang="en-US" sz="2400" b="1" i="1">
                        <a:latin typeface="Cambria Math" charset="0"/>
                      </a:rPr>
                      <m:t>𝑶𝑹</m:t>
                    </m:r>
                    <m:r>
                      <a:rPr lang="en-US" sz="2400" b="1" i="1">
                        <a:latin typeface="Cambria Math" charset="0"/>
                      </a:rPr>
                      <m:t> = </m:t>
                    </m:r>
                    <m:f>
                      <m:fPr>
                        <m:ctrlPr>
                          <a:rPr lang="mr-IN" sz="2400" b="1" i="1">
                            <a:latin typeface="Cambria Math" charset="0"/>
                          </a:rPr>
                        </m:ctrlPr>
                      </m:fPr>
                      <m:num>
                        <m:r>
                          <a:rPr lang="en-US" sz="2400" b="1" i="1" smtClean="0">
                            <a:latin typeface="Cambria Math" charset="0"/>
                          </a:rPr>
                          <m:t>𝒂</m:t>
                        </m:r>
                        <m:r>
                          <a:rPr lang="en-US" sz="2400" b="1" i="1" smtClean="0">
                            <a:latin typeface="Cambria Math" charset="0"/>
                          </a:rPr>
                          <m:t>∗</m:t>
                        </m:r>
                        <m:r>
                          <a:rPr lang="en-US" sz="2400" b="1" i="1" smtClean="0">
                            <a:latin typeface="Cambria Math" charset="0"/>
                          </a:rPr>
                          <m:t>𝒅</m:t>
                        </m:r>
                      </m:num>
                      <m:den>
                        <m:r>
                          <a:rPr lang="en-US" sz="2400" b="1" i="1" smtClean="0">
                            <a:latin typeface="Cambria Math" charset="0"/>
                          </a:rPr>
                          <m:t>𝒃</m:t>
                        </m:r>
                        <m:r>
                          <a:rPr lang="en-US" sz="2400" b="1" i="1" smtClean="0">
                            <a:latin typeface="Cambria Math" charset="0"/>
                          </a:rPr>
                          <m:t>∗</m:t>
                        </m:r>
                        <m:r>
                          <a:rPr lang="en-US" sz="2400" b="1" i="1" smtClean="0">
                            <a:latin typeface="Cambria Math" charset="0"/>
                          </a:rPr>
                          <m:t>𝒄</m:t>
                        </m:r>
                        <m:r>
                          <a:rPr lang="en-US" sz="2400" b="1" i="1" smtClean="0">
                            <a:latin typeface="Cambria Math" charset="0"/>
                          </a:rPr>
                          <m:t> </m:t>
                        </m:r>
                      </m:den>
                    </m:f>
                    <m:r>
                      <a:rPr lang="en-US" sz="2400" b="1" i="1" smtClean="0">
                        <a:latin typeface="Cambria Math" charset="0"/>
                      </a:rPr>
                      <m:t>=</m:t>
                    </m:r>
                    <m:f>
                      <m:fPr>
                        <m:ctrlPr>
                          <a:rPr lang="mr-IN" sz="2400" b="1" i="1">
                            <a:latin typeface="Cambria Math" charset="0"/>
                          </a:rPr>
                        </m:ctrlPr>
                      </m:fPr>
                      <m:num>
                        <m:r>
                          <a:rPr lang="en-US" sz="2400" b="1" i="1" smtClean="0">
                            <a:latin typeface="Cambria Math" charset="0"/>
                          </a:rPr>
                          <m:t>𝟏</m:t>
                        </m:r>
                        <m:r>
                          <a:rPr lang="en-US" sz="2400" b="1" i="1">
                            <a:latin typeface="Cambria Math" charset="0"/>
                          </a:rPr>
                          <m:t>∗</m:t>
                        </m:r>
                        <m:r>
                          <a:rPr lang="en-US" sz="2400" b="1" i="1" smtClean="0">
                            <a:latin typeface="Cambria Math" charset="0"/>
                          </a:rPr>
                          <m:t>𝟒𝟒</m:t>
                        </m:r>
                      </m:num>
                      <m:den>
                        <m:r>
                          <a:rPr lang="en-US" sz="2400" b="1" i="1" smtClean="0">
                            <a:latin typeface="Cambria Math" charset="0"/>
                          </a:rPr>
                          <m:t>𝟒𝟗</m:t>
                        </m:r>
                        <m:r>
                          <a:rPr lang="en-US" sz="2400" b="1" i="1">
                            <a:latin typeface="Cambria Math" charset="0"/>
                          </a:rPr>
                          <m:t>∗</m:t>
                        </m:r>
                        <m:r>
                          <a:rPr lang="en-US" sz="2400" b="1" i="1" smtClean="0">
                            <a:latin typeface="Cambria Math" charset="0"/>
                          </a:rPr>
                          <m:t>𝟒𝟕</m:t>
                        </m:r>
                        <m:r>
                          <a:rPr lang="en-US" sz="2400" b="1" i="1">
                            <a:latin typeface="Cambria Math" charset="0"/>
                          </a:rPr>
                          <m:t> </m:t>
                        </m:r>
                      </m:den>
                    </m:f>
                    <m:r>
                      <a:rPr lang="en-US" sz="2400" b="1" i="1" smtClean="0">
                        <a:latin typeface="Cambria Math" charset="0"/>
                      </a:rPr>
                      <m:t>=</m:t>
                    </m:r>
                    <m:r>
                      <a:rPr lang="en-US" sz="2400" b="1" i="1" smtClean="0">
                        <a:latin typeface="Cambria Math" charset="0"/>
                      </a:rPr>
                      <m:t>𝟎</m:t>
                    </m:r>
                    <m:r>
                      <a:rPr lang="en-US" sz="2400" b="1" i="1" smtClean="0">
                        <a:latin typeface="Cambria Math" charset="0"/>
                      </a:rPr>
                      <m:t>.</m:t>
                    </m:r>
                    <m:r>
                      <a:rPr lang="en-US" sz="2400" b="1" i="1" smtClean="0">
                        <a:latin typeface="Cambria Math" charset="0"/>
                      </a:rPr>
                      <m:t>𝟎𝟏𝟗</m:t>
                    </m:r>
                  </m:oMath>
                </a14:m>
                <a:endParaRPr lang="en-US" sz="2400" dirty="0"/>
              </a:p>
              <a:p>
                <a:endParaRPr lang="en-US" dirty="0" smtClean="0"/>
              </a:p>
              <a:p>
                <a:r>
                  <a:rPr lang="en-US" dirty="0" smtClean="0"/>
                  <a:t>Often we report </a:t>
                </a:r>
                <a:r>
                  <a:rPr lang="en-US" i="1" dirty="0" smtClean="0"/>
                  <a:t>log odds</a:t>
                </a:r>
                <a:r>
                  <a:rPr lang="en-US" dirty="0" smtClean="0"/>
                  <a:t> = ln(OR) </a:t>
                </a:r>
              </a:p>
              <a:p>
                <a:endParaRPr lang="en-US" dirty="0"/>
              </a:p>
              <a:p>
                <a:endParaRPr lang="en-US" dirty="0" smtClean="0"/>
              </a:p>
              <a:p>
                <a:pPr lvl="1"/>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097280" y="1872628"/>
                <a:ext cx="10058400" cy="4023360"/>
              </a:xfrm>
              <a:blipFill rotWithShape="0">
                <a:blip r:embed="rId3"/>
                <a:stretch>
                  <a:fillRect l="-1515" t="-1970" b="-3182"/>
                </a:stretch>
              </a:blipFill>
            </p:spPr>
            <p:txBody>
              <a:bodyPr/>
              <a:lstStyle/>
              <a:p>
                <a:r>
                  <a:rPr lang="en-US">
                    <a:noFill/>
                  </a:rPr>
                  <a:t> </a:t>
                </a:r>
              </a:p>
            </p:txBody>
          </p:sp>
        </mc:Fallback>
      </mc:AlternateContent>
      <p:sp>
        <p:nvSpPr>
          <p:cNvPr id="4" name="TextBox 3"/>
          <p:cNvSpPr txBox="1"/>
          <p:nvPr/>
        </p:nvSpPr>
        <p:spPr>
          <a:xfrm>
            <a:off x="7194177" y="5197655"/>
            <a:ext cx="2971800" cy="923330"/>
          </a:xfrm>
          <a:prstGeom prst="rect">
            <a:avLst/>
          </a:prstGeom>
          <a:noFill/>
        </p:spPr>
        <p:txBody>
          <a:bodyPr wrap="square" rtlCol="0">
            <a:spAutoFit/>
          </a:bodyPr>
          <a:lstStyle/>
          <a:p>
            <a:r>
              <a:rPr lang="mr-IN" dirty="0">
                <a:latin typeface="Monaco" charset="0"/>
                <a:ea typeface="Monaco" charset="0"/>
                <a:cs typeface="Monaco" charset="0"/>
              </a:rPr>
              <a:t>&gt; </a:t>
            </a:r>
            <a:r>
              <a:rPr lang="mr-IN" dirty="0" err="1" smtClean="0">
                <a:latin typeface="Monaco" charset="0"/>
                <a:ea typeface="Monaco" charset="0"/>
                <a:cs typeface="Monaco" charset="0"/>
              </a:rPr>
              <a:t>log</a:t>
            </a:r>
            <a:r>
              <a:rPr lang="mr-IN" dirty="0" smtClean="0">
                <a:latin typeface="Monaco" charset="0"/>
                <a:ea typeface="Monaco" charset="0"/>
                <a:cs typeface="Monaco" charset="0"/>
              </a:rPr>
              <a:t>(</a:t>
            </a:r>
            <a:r>
              <a:rPr lang="hr-HR" dirty="0" smtClean="0">
                <a:latin typeface="Monaco" charset="0"/>
                <a:ea typeface="Monaco" charset="0"/>
                <a:cs typeface="Monaco" charset="0"/>
              </a:rPr>
              <a:t>52.3</a:t>
            </a:r>
            <a:r>
              <a:rPr lang="en-US" dirty="0" smtClean="0">
                <a:latin typeface="Monaco" charset="0"/>
                <a:ea typeface="Monaco" charset="0"/>
                <a:cs typeface="Monaco" charset="0"/>
              </a:rPr>
              <a:t>)</a:t>
            </a:r>
            <a:endParaRPr lang="mr-IN" dirty="0">
              <a:latin typeface="Monaco" charset="0"/>
              <a:ea typeface="Monaco" charset="0"/>
              <a:cs typeface="Monaco" charset="0"/>
            </a:endParaRPr>
          </a:p>
          <a:p>
            <a:r>
              <a:rPr lang="mr-IN" dirty="0">
                <a:latin typeface="Monaco" charset="0"/>
                <a:ea typeface="Monaco" charset="0"/>
                <a:cs typeface="Monaco" charset="0"/>
              </a:rPr>
              <a:t>[1] </a:t>
            </a:r>
            <a:r>
              <a:rPr lang="mr-IN" dirty="0" smtClean="0">
                <a:latin typeface="Monaco" charset="0"/>
                <a:ea typeface="Monaco" charset="0"/>
                <a:cs typeface="Monaco" charset="0"/>
              </a:rPr>
              <a:t>3.9</a:t>
            </a:r>
            <a:r>
              <a:rPr lang="en-US" dirty="0" smtClean="0">
                <a:latin typeface="Monaco" charset="0"/>
                <a:ea typeface="Monaco" charset="0"/>
                <a:cs typeface="Monaco" charset="0"/>
              </a:rPr>
              <a:t>56996</a:t>
            </a:r>
            <a:endParaRPr lang="mr-IN" dirty="0">
              <a:latin typeface="Monaco" charset="0"/>
              <a:ea typeface="Monaco" charset="0"/>
              <a:cs typeface="Monaco" charset="0"/>
            </a:endParaRPr>
          </a:p>
          <a:p>
            <a:endParaRPr lang="en-US" dirty="0">
              <a:latin typeface="Monaco" charset="0"/>
              <a:ea typeface="Monaco" charset="0"/>
              <a:cs typeface="Monaco" charset="0"/>
            </a:endParaRPr>
          </a:p>
        </p:txBody>
      </p:sp>
      <p:graphicFrame>
        <p:nvGraphicFramePr>
          <p:cNvPr id="5" name="Content Placeholder 3"/>
          <p:cNvGraphicFramePr>
            <a:graphicFrameLocks/>
          </p:cNvGraphicFramePr>
          <p:nvPr>
            <p:extLst>
              <p:ext uri="{D42A27DB-BD31-4B8C-83A1-F6EECF244321}">
                <p14:modId xmlns:p14="http://schemas.microsoft.com/office/powerpoint/2010/main" val="1309137232"/>
              </p:ext>
            </p:extLst>
          </p:nvPr>
        </p:nvGraphicFramePr>
        <p:xfrm>
          <a:off x="6795895" y="3273720"/>
          <a:ext cx="4359785" cy="1246499"/>
        </p:xfrm>
        <a:graphic>
          <a:graphicData uri="http://schemas.openxmlformats.org/drawingml/2006/table">
            <a:tbl>
              <a:tblPr firstRow="1" bandRow="1">
                <a:tableStyleId>{5C22544A-7EE6-4342-B048-85BDC9FD1C3A}</a:tableStyleId>
              </a:tblPr>
              <a:tblGrid>
                <a:gridCol w="1192792"/>
                <a:gridCol w="1058936"/>
                <a:gridCol w="1225510"/>
                <a:gridCol w="882547"/>
              </a:tblGrid>
              <a:tr h="332099">
                <a:tc>
                  <a:txBody>
                    <a:bodyPr/>
                    <a:lstStyle/>
                    <a:p>
                      <a:pPr algn="ctr"/>
                      <a:endParaRPr lang="en-US" sz="14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400" b="1" dirty="0" smtClean="0">
                          <a:solidFill>
                            <a:schemeClr val="tx1"/>
                          </a:solidFill>
                        </a:rPr>
                        <a:t>Uninfected</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400" b="1" baseline="0" dirty="0" smtClean="0">
                          <a:solidFill>
                            <a:schemeClr val="tx1"/>
                          </a:solidFill>
                        </a:rPr>
                        <a:t>Infected</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400" b="1" dirty="0" smtClean="0">
                          <a:solidFill>
                            <a:schemeClr val="tx1"/>
                          </a:solidFill>
                        </a:rPr>
                        <a:t>TOTAL</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260260">
                <a:tc>
                  <a:txBody>
                    <a:bodyPr/>
                    <a:lstStyle/>
                    <a:p>
                      <a:r>
                        <a:rPr lang="en-US" sz="1400" b="1" dirty="0" smtClean="0">
                          <a:solidFill>
                            <a:schemeClr val="tx1"/>
                          </a:solidFill>
                        </a:rPr>
                        <a:t>Eaten </a:t>
                      </a:r>
                      <a:endParaRPr lang="en-US" sz="1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b="1" dirty="0" smtClean="0">
                          <a:solidFill>
                            <a:srgbClr val="C00000"/>
                          </a:solidFill>
                        </a:rPr>
                        <a:t>a</a:t>
                      </a:r>
                      <a:r>
                        <a:rPr lang="en-US" sz="1400" b="1" dirty="0" smtClean="0">
                          <a:solidFill>
                            <a:schemeClr val="tx1"/>
                          </a:solidFill>
                        </a:rPr>
                        <a:t> </a:t>
                      </a:r>
                      <a:r>
                        <a:rPr lang="en-US" sz="1400" dirty="0" smtClean="0">
                          <a:solidFill>
                            <a:schemeClr val="tx1"/>
                          </a:solidFill>
                        </a:rPr>
                        <a:t>1 </a:t>
                      </a:r>
                      <a:endParaRPr lang="en-US" sz="14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b="1" dirty="0" smtClean="0">
                          <a:solidFill>
                            <a:srgbClr val="C00000"/>
                          </a:solidFill>
                        </a:rPr>
                        <a:t>c</a:t>
                      </a:r>
                      <a:r>
                        <a:rPr lang="en-US" sz="1400" b="1" dirty="0" smtClean="0">
                          <a:solidFill>
                            <a:schemeClr val="tx1"/>
                          </a:solidFill>
                        </a:rPr>
                        <a:t> </a:t>
                      </a:r>
                      <a:r>
                        <a:rPr lang="en-US" sz="1400" dirty="0" smtClean="0">
                          <a:solidFill>
                            <a:schemeClr val="tx1"/>
                          </a:solidFill>
                        </a:rPr>
                        <a:t>47</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b="1" dirty="0" smtClean="0">
                          <a:solidFill>
                            <a:schemeClr val="tx1"/>
                          </a:solidFill>
                        </a:rPr>
                        <a:t>48</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69306">
                <a:tc>
                  <a:txBody>
                    <a:bodyPr/>
                    <a:lstStyle/>
                    <a:p>
                      <a:r>
                        <a:rPr lang="en-US" sz="1400" b="1" baseline="0" dirty="0" smtClean="0">
                          <a:solidFill>
                            <a:schemeClr val="tx1"/>
                          </a:solidFill>
                        </a:rPr>
                        <a:t>Not eaten</a:t>
                      </a:r>
                      <a:endParaRPr lang="en-US" sz="1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b="1" dirty="0" smtClean="0">
                          <a:solidFill>
                            <a:srgbClr val="C00000"/>
                          </a:solidFill>
                        </a:rPr>
                        <a:t>b</a:t>
                      </a:r>
                      <a:r>
                        <a:rPr lang="en-US" sz="1400" b="1" dirty="0" smtClean="0">
                          <a:solidFill>
                            <a:schemeClr val="tx1"/>
                          </a:solidFill>
                        </a:rPr>
                        <a:t> </a:t>
                      </a:r>
                      <a:r>
                        <a:rPr lang="en-US" sz="1400" dirty="0" smtClean="0">
                          <a:solidFill>
                            <a:schemeClr val="tx1"/>
                          </a:solidFill>
                        </a:rPr>
                        <a:t>49</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b="1" dirty="0" smtClean="0">
                          <a:solidFill>
                            <a:srgbClr val="C00000"/>
                          </a:solidFill>
                        </a:rPr>
                        <a:t>d</a:t>
                      </a:r>
                      <a:r>
                        <a:rPr lang="en-US" sz="1400" b="1" dirty="0" smtClean="0">
                          <a:solidFill>
                            <a:schemeClr val="tx1"/>
                          </a:solidFill>
                        </a:rPr>
                        <a:t> </a:t>
                      </a:r>
                      <a:r>
                        <a:rPr lang="en-US" sz="1400" dirty="0" smtClean="0">
                          <a:solidFill>
                            <a:schemeClr val="tx1"/>
                          </a:solidFill>
                        </a:rPr>
                        <a:t>44</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400" b="1" dirty="0" smtClean="0">
                          <a:solidFill>
                            <a:schemeClr val="tx1"/>
                          </a:solidFill>
                        </a:rPr>
                        <a:t>93</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88095">
                <a:tc>
                  <a:txBody>
                    <a:bodyPr/>
                    <a:lstStyle/>
                    <a:p>
                      <a:pPr algn="l"/>
                      <a:r>
                        <a:rPr lang="en-US" sz="1400" b="1" dirty="0" smtClean="0">
                          <a:solidFill>
                            <a:schemeClr val="tx1"/>
                          </a:solidFill>
                        </a:rPr>
                        <a:t>TOTAL</a:t>
                      </a:r>
                      <a:endParaRPr lang="en-US" sz="14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400" b="1" dirty="0" smtClean="0">
                          <a:solidFill>
                            <a:schemeClr val="tx1"/>
                          </a:solidFill>
                        </a:rPr>
                        <a:t>50</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400" b="1" dirty="0" smtClean="0">
                          <a:solidFill>
                            <a:schemeClr val="tx1"/>
                          </a:solidFill>
                        </a:rPr>
                        <a:t>91</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400" b="1" dirty="0" smtClean="0">
                          <a:solidFill>
                            <a:schemeClr val="tx1"/>
                          </a:solidFill>
                        </a:rPr>
                        <a:t>141</a:t>
                      </a:r>
                      <a:endParaRPr lang="en-US" sz="14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p:spTree>
    <p:extLst>
      <p:ext uri="{BB962C8B-B14F-4D97-AF65-F5344CB8AC3E}">
        <p14:creationId xmlns:p14="http://schemas.microsoft.com/office/powerpoint/2010/main" val="188832031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Calculating the OR standard error</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14:m>
                  <m:oMath xmlns:m="http://schemas.openxmlformats.org/officeDocument/2006/math">
                    <m:r>
                      <a:rPr lang="en-US" b="0" i="1" smtClean="0">
                        <a:latin typeface="Cambria Math" charset="0"/>
                      </a:rPr>
                      <m:t>𝑆𝐸</m:t>
                    </m:r>
                    <m:d>
                      <m:dPr>
                        <m:begChr m:val="["/>
                        <m:endChr m:val="]"/>
                        <m:ctrlPr>
                          <a:rPr lang="en-US" b="0" i="1" smtClean="0">
                            <a:latin typeface="Cambria Math" charset="0"/>
                          </a:rPr>
                        </m:ctrlPr>
                      </m:dPr>
                      <m:e>
                        <m:func>
                          <m:funcPr>
                            <m:ctrlPr>
                              <a:rPr lang="en-US" b="0" i="1" smtClean="0">
                                <a:latin typeface="Cambria Math" charset="0"/>
                              </a:rPr>
                            </m:ctrlPr>
                          </m:funcPr>
                          <m:fName>
                            <m:r>
                              <m:rPr>
                                <m:sty m:val="p"/>
                              </m:rPr>
                              <a:rPr lang="en-US" b="0" i="0" smtClean="0">
                                <a:latin typeface="Cambria Math" charset="0"/>
                              </a:rPr>
                              <m:t>ln</m:t>
                            </m:r>
                          </m:fName>
                          <m:e>
                            <m:d>
                              <m:dPr>
                                <m:ctrlPr>
                                  <a:rPr lang="en-US" b="0" i="1" smtClean="0">
                                    <a:latin typeface="Cambria Math" charset="0"/>
                                  </a:rPr>
                                </m:ctrlPr>
                              </m:dPr>
                              <m:e>
                                <m:r>
                                  <a:rPr lang="en-US" b="0" i="1" smtClean="0">
                                    <a:latin typeface="Cambria Math" charset="0"/>
                                  </a:rPr>
                                  <m:t>𝑂𝑅</m:t>
                                </m:r>
                              </m:e>
                            </m:d>
                          </m:e>
                        </m:func>
                      </m:e>
                    </m:d>
                    <m:r>
                      <a:rPr lang="en-US" b="0" i="1" smtClean="0">
                        <a:latin typeface="Cambria Math" charset="0"/>
                      </a:rPr>
                      <m:t>= </m:t>
                    </m:r>
                    <m:rad>
                      <m:radPr>
                        <m:degHide m:val="on"/>
                        <m:ctrlPr>
                          <a:rPr lang="en-US" b="0" i="1" smtClean="0">
                            <a:latin typeface="Cambria Math" charset="0"/>
                          </a:rPr>
                        </m:ctrlPr>
                      </m:radPr>
                      <m:deg/>
                      <m:e>
                        <m:f>
                          <m:fPr>
                            <m:ctrlPr>
                              <a:rPr lang="mr-IN" i="1">
                                <a:latin typeface="Cambria Math" charset="0"/>
                              </a:rPr>
                            </m:ctrlPr>
                          </m:fPr>
                          <m:num>
                            <m:r>
                              <a:rPr lang="en-US" b="0" i="1" smtClean="0">
                                <a:latin typeface="Cambria Math" charset="0"/>
                              </a:rPr>
                              <m:t>1</m:t>
                            </m:r>
                          </m:num>
                          <m:den>
                            <m:r>
                              <a:rPr lang="en-US" b="0" i="1" smtClean="0">
                                <a:latin typeface="Cambria Math" charset="0"/>
                              </a:rPr>
                              <m:t>𝑎</m:t>
                            </m:r>
                          </m:den>
                        </m:f>
                        <m:r>
                          <a:rPr lang="en-US" b="0" i="1" smtClean="0">
                            <a:latin typeface="Cambria Math" charset="0"/>
                          </a:rPr>
                          <m:t>+</m:t>
                        </m:r>
                        <m:f>
                          <m:fPr>
                            <m:ctrlPr>
                              <a:rPr lang="mr-IN" i="1">
                                <a:latin typeface="Cambria Math" charset="0"/>
                              </a:rPr>
                            </m:ctrlPr>
                          </m:fPr>
                          <m:num>
                            <m:r>
                              <a:rPr lang="en-US" b="0" i="1" smtClean="0">
                                <a:latin typeface="Cambria Math" charset="0"/>
                              </a:rPr>
                              <m:t>1</m:t>
                            </m:r>
                          </m:num>
                          <m:den>
                            <m:r>
                              <a:rPr lang="en-US" b="0" i="1" smtClean="0">
                                <a:latin typeface="Cambria Math" charset="0"/>
                              </a:rPr>
                              <m:t>𝑏</m:t>
                            </m:r>
                          </m:den>
                        </m:f>
                        <m:r>
                          <a:rPr lang="en-US" b="0" i="1" smtClean="0">
                            <a:latin typeface="Cambria Math" charset="0"/>
                          </a:rPr>
                          <m:t>+</m:t>
                        </m:r>
                        <m:f>
                          <m:fPr>
                            <m:ctrlPr>
                              <a:rPr lang="mr-IN" i="1">
                                <a:latin typeface="Cambria Math" charset="0"/>
                              </a:rPr>
                            </m:ctrlPr>
                          </m:fPr>
                          <m:num>
                            <m:r>
                              <a:rPr lang="en-US" b="0" i="1" smtClean="0">
                                <a:latin typeface="Cambria Math" charset="0"/>
                              </a:rPr>
                              <m:t>1</m:t>
                            </m:r>
                          </m:num>
                          <m:den>
                            <m:r>
                              <a:rPr lang="en-US" b="0" i="1" smtClean="0">
                                <a:latin typeface="Cambria Math" charset="0"/>
                              </a:rPr>
                              <m:t>𝑐</m:t>
                            </m:r>
                          </m:den>
                        </m:f>
                        <m:r>
                          <a:rPr lang="en-US" b="0" i="1" smtClean="0">
                            <a:latin typeface="Cambria Math" charset="0"/>
                          </a:rPr>
                          <m:t>+</m:t>
                        </m:r>
                        <m:f>
                          <m:fPr>
                            <m:ctrlPr>
                              <a:rPr lang="mr-IN" i="1">
                                <a:latin typeface="Cambria Math" charset="0"/>
                              </a:rPr>
                            </m:ctrlPr>
                          </m:fPr>
                          <m:num>
                            <m:r>
                              <a:rPr lang="en-US" b="0" i="1" smtClean="0">
                                <a:latin typeface="Cambria Math" charset="0"/>
                              </a:rPr>
                              <m:t>1</m:t>
                            </m:r>
                          </m:num>
                          <m:den>
                            <m:r>
                              <a:rPr lang="en-US" b="0" i="1" smtClean="0">
                                <a:latin typeface="Cambria Math" charset="0"/>
                              </a:rPr>
                              <m:t>𝑑</m:t>
                            </m:r>
                          </m:den>
                        </m:f>
                      </m:e>
                    </m:rad>
                  </m:oMath>
                </a14:m>
                <a:endParaRPr lang="en-US" dirty="0" smtClean="0"/>
              </a:p>
              <a:p>
                <a:endParaRPr lang="en-US" dirty="0" smtClean="0"/>
              </a:p>
              <a:p>
                <a:endParaRPr lang="en-US" dirty="0" smtClean="0"/>
              </a:p>
              <a:p>
                <a14:m>
                  <m:oMath xmlns:m="http://schemas.openxmlformats.org/officeDocument/2006/math">
                    <m:r>
                      <a:rPr lang="en-US" sz="2800" i="1">
                        <a:latin typeface="Cambria Math" charset="0"/>
                      </a:rPr>
                      <m:t>𝑆𝐸</m:t>
                    </m:r>
                    <m:d>
                      <m:dPr>
                        <m:begChr m:val="["/>
                        <m:endChr m:val="]"/>
                        <m:ctrlPr>
                          <a:rPr lang="en-US" sz="2800" i="1">
                            <a:latin typeface="Cambria Math" charset="0"/>
                          </a:rPr>
                        </m:ctrlPr>
                      </m:dPr>
                      <m:e>
                        <m:func>
                          <m:funcPr>
                            <m:ctrlPr>
                              <a:rPr lang="en-US" sz="2800" i="1">
                                <a:latin typeface="Cambria Math" charset="0"/>
                              </a:rPr>
                            </m:ctrlPr>
                          </m:funcPr>
                          <m:fName>
                            <m:r>
                              <m:rPr>
                                <m:sty m:val="p"/>
                              </m:rPr>
                              <a:rPr lang="en-US" sz="2800">
                                <a:latin typeface="Cambria Math" charset="0"/>
                              </a:rPr>
                              <m:t>ln</m:t>
                            </m:r>
                          </m:fName>
                          <m:e>
                            <m:d>
                              <m:dPr>
                                <m:ctrlPr>
                                  <a:rPr lang="en-US" sz="2800" i="1">
                                    <a:latin typeface="Cambria Math" charset="0"/>
                                  </a:rPr>
                                </m:ctrlPr>
                              </m:dPr>
                              <m:e>
                                <m:r>
                                  <a:rPr lang="en-US" sz="2800" i="1">
                                    <a:latin typeface="Cambria Math" charset="0"/>
                                  </a:rPr>
                                  <m:t>𝑂𝑅</m:t>
                                </m:r>
                              </m:e>
                            </m:d>
                          </m:e>
                        </m:func>
                      </m:e>
                    </m:d>
                    <m:r>
                      <a:rPr lang="en-US" sz="2800" i="1">
                        <a:latin typeface="Cambria Math" charset="0"/>
                      </a:rPr>
                      <m:t>= </m:t>
                    </m:r>
                    <m:rad>
                      <m:radPr>
                        <m:degHide m:val="on"/>
                        <m:ctrlPr>
                          <a:rPr lang="en-US" sz="2800" i="1">
                            <a:latin typeface="Cambria Math" charset="0"/>
                          </a:rPr>
                        </m:ctrlPr>
                      </m:radPr>
                      <m:deg/>
                      <m:e>
                        <m:f>
                          <m:fPr>
                            <m:ctrlPr>
                              <a:rPr lang="mr-IN" sz="2800" i="1">
                                <a:latin typeface="Cambria Math" charset="0"/>
                              </a:rPr>
                            </m:ctrlPr>
                          </m:fPr>
                          <m:num>
                            <m:r>
                              <a:rPr lang="en-US" sz="2800" i="1">
                                <a:latin typeface="Cambria Math" charset="0"/>
                              </a:rPr>
                              <m:t>1</m:t>
                            </m:r>
                          </m:num>
                          <m:den>
                            <m:r>
                              <a:rPr lang="en-US" sz="2800" b="0" i="1" smtClean="0">
                                <a:latin typeface="Cambria Math" charset="0"/>
                              </a:rPr>
                              <m:t>1</m:t>
                            </m:r>
                          </m:den>
                        </m:f>
                        <m:r>
                          <a:rPr lang="en-US" sz="2800" i="1">
                            <a:latin typeface="Cambria Math" charset="0"/>
                          </a:rPr>
                          <m:t>+</m:t>
                        </m:r>
                        <m:f>
                          <m:fPr>
                            <m:ctrlPr>
                              <a:rPr lang="mr-IN" sz="2800" i="1">
                                <a:latin typeface="Cambria Math" charset="0"/>
                              </a:rPr>
                            </m:ctrlPr>
                          </m:fPr>
                          <m:num>
                            <m:r>
                              <a:rPr lang="en-US" sz="2800" i="1">
                                <a:latin typeface="Cambria Math" charset="0"/>
                              </a:rPr>
                              <m:t>1</m:t>
                            </m:r>
                          </m:num>
                          <m:den>
                            <m:r>
                              <a:rPr lang="en-US" sz="2800" b="0" i="1" smtClean="0">
                                <a:latin typeface="Cambria Math" charset="0"/>
                              </a:rPr>
                              <m:t>49</m:t>
                            </m:r>
                          </m:den>
                        </m:f>
                        <m:r>
                          <a:rPr lang="en-US" sz="2800" i="1">
                            <a:latin typeface="Cambria Math" charset="0"/>
                          </a:rPr>
                          <m:t>+</m:t>
                        </m:r>
                        <m:f>
                          <m:fPr>
                            <m:ctrlPr>
                              <a:rPr lang="mr-IN" sz="2800" i="1">
                                <a:latin typeface="Cambria Math" charset="0"/>
                              </a:rPr>
                            </m:ctrlPr>
                          </m:fPr>
                          <m:num>
                            <m:r>
                              <a:rPr lang="en-US" sz="2800" i="1">
                                <a:latin typeface="Cambria Math" charset="0"/>
                              </a:rPr>
                              <m:t>1</m:t>
                            </m:r>
                          </m:num>
                          <m:den>
                            <m:r>
                              <a:rPr lang="en-US" sz="2800" b="0" i="1" smtClean="0">
                                <a:latin typeface="Cambria Math" charset="0"/>
                              </a:rPr>
                              <m:t>47</m:t>
                            </m:r>
                          </m:den>
                        </m:f>
                        <m:r>
                          <a:rPr lang="en-US" sz="2800" i="1">
                            <a:latin typeface="Cambria Math" charset="0"/>
                          </a:rPr>
                          <m:t>+</m:t>
                        </m:r>
                        <m:f>
                          <m:fPr>
                            <m:ctrlPr>
                              <a:rPr lang="mr-IN" sz="2800" i="1">
                                <a:latin typeface="Cambria Math" charset="0"/>
                              </a:rPr>
                            </m:ctrlPr>
                          </m:fPr>
                          <m:num>
                            <m:r>
                              <a:rPr lang="en-US" sz="2800" i="1">
                                <a:latin typeface="Cambria Math" charset="0"/>
                              </a:rPr>
                              <m:t>1</m:t>
                            </m:r>
                          </m:num>
                          <m:den>
                            <m:r>
                              <a:rPr lang="en-US" sz="2800" b="0" i="1" smtClean="0">
                                <a:latin typeface="Cambria Math" charset="0"/>
                              </a:rPr>
                              <m:t>44</m:t>
                            </m:r>
                          </m:den>
                        </m:f>
                      </m:e>
                    </m:rad>
                    <m:r>
                      <a:rPr lang="en-US" sz="2800" b="0" i="1" smtClean="0">
                        <a:latin typeface="Cambria Math" charset="0"/>
                      </a:rPr>
                      <m:t>=1.03</m:t>
                    </m:r>
                  </m:oMath>
                </a14:m>
                <a:endParaRPr lang="en-US" sz="2800"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a:stretch>
              </a:blipFill>
            </p:spPr>
            <p:txBody>
              <a:bodyPr/>
              <a:lstStyle/>
              <a:p>
                <a:r>
                  <a:rPr lang="en-US">
                    <a:noFill/>
                  </a:rPr>
                  <a:t> </a:t>
                </a:r>
              </a:p>
            </p:txBody>
          </p:sp>
        </mc:Fallback>
      </mc:AlternateContent>
      <p:graphicFrame>
        <p:nvGraphicFramePr>
          <p:cNvPr id="4" name="Table 3"/>
          <p:cNvGraphicFramePr>
            <a:graphicFrameLocks noGrp="1"/>
          </p:cNvGraphicFramePr>
          <p:nvPr>
            <p:extLst>
              <p:ext uri="{D42A27DB-BD31-4B8C-83A1-F6EECF244321}">
                <p14:modId xmlns:p14="http://schemas.microsoft.com/office/powerpoint/2010/main" val="1927499427"/>
              </p:ext>
            </p:extLst>
          </p:nvPr>
        </p:nvGraphicFramePr>
        <p:xfrm>
          <a:off x="8320443" y="1952764"/>
          <a:ext cx="2835237" cy="1314324"/>
        </p:xfrm>
        <a:graphic>
          <a:graphicData uri="http://schemas.openxmlformats.org/drawingml/2006/table">
            <a:tbl>
              <a:tblPr firstRow="1" bandRow="1">
                <a:tableStyleId>{5C22544A-7EE6-4342-B048-85BDC9FD1C3A}</a:tableStyleId>
              </a:tblPr>
              <a:tblGrid>
                <a:gridCol w="945079"/>
                <a:gridCol w="945079"/>
                <a:gridCol w="945079"/>
              </a:tblGrid>
              <a:tr h="438108">
                <a:tc>
                  <a:txBody>
                    <a:bodyPr/>
                    <a:lstStyle/>
                    <a:p>
                      <a:endParaRPr lang="en-US" b="1" dirty="0">
                        <a:solidFill>
                          <a:schemeClr val="bg1">
                            <a:lumMod val="65000"/>
                          </a:schemeClr>
                        </a:solidFill>
                      </a:endParaRPr>
                    </a:p>
                  </a:txBody>
                  <a:tcP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1" dirty="0" smtClean="0">
                          <a:solidFill>
                            <a:schemeClr val="bg1">
                              <a:lumMod val="65000"/>
                            </a:schemeClr>
                          </a:solidFill>
                        </a:rPr>
                        <a:t>blah</a:t>
                      </a:r>
                      <a:endParaRPr lang="en-US" b="1" dirty="0">
                        <a:solidFill>
                          <a:schemeClr val="bg1">
                            <a:lumMod val="6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1" dirty="0" smtClean="0">
                          <a:solidFill>
                            <a:schemeClr val="bg1">
                              <a:lumMod val="65000"/>
                            </a:schemeClr>
                          </a:solidFill>
                        </a:rPr>
                        <a:t>blah2</a:t>
                      </a:r>
                      <a:endParaRPr lang="en-US" b="1" dirty="0">
                        <a:solidFill>
                          <a:schemeClr val="bg1">
                            <a:lumMod val="65000"/>
                          </a:schemeClr>
                        </a:solidFill>
                      </a:endParaRPr>
                    </a:p>
                  </a:txBody>
                  <a:tcP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438108">
                <a:tc>
                  <a:txBody>
                    <a:bodyPr/>
                    <a:lstStyle/>
                    <a:p>
                      <a:r>
                        <a:rPr lang="en-US" b="1" dirty="0" smtClean="0">
                          <a:solidFill>
                            <a:schemeClr val="bg1">
                              <a:lumMod val="65000"/>
                            </a:schemeClr>
                          </a:solidFill>
                        </a:rPr>
                        <a:t>blob</a:t>
                      </a:r>
                      <a:endParaRPr lang="en-US" b="1" dirty="0">
                        <a:solidFill>
                          <a:schemeClr val="bg1">
                            <a:lumMod val="65000"/>
                          </a:schemeClr>
                        </a:solidFill>
                      </a:endParaRPr>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1" dirty="0" smtClean="0">
                          <a:solidFill>
                            <a:schemeClr val="tx1"/>
                          </a:solidFill>
                        </a:rPr>
                        <a:t>a</a:t>
                      </a:r>
                      <a:endParaRPr 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1" dirty="0" smtClean="0">
                          <a:solidFill>
                            <a:schemeClr val="tx1"/>
                          </a:solidFill>
                        </a:rPr>
                        <a:t>c</a:t>
                      </a:r>
                      <a:endParaRPr lang="en-US" b="1" dirty="0">
                        <a:solidFill>
                          <a:schemeClr val="tx1"/>
                        </a:solidFill>
                      </a:endParaRP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438108">
                <a:tc>
                  <a:txBody>
                    <a:bodyPr/>
                    <a:lstStyle/>
                    <a:p>
                      <a:r>
                        <a:rPr lang="en-US" b="1" dirty="0" smtClean="0">
                          <a:solidFill>
                            <a:schemeClr val="bg1">
                              <a:lumMod val="65000"/>
                            </a:schemeClr>
                          </a:solidFill>
                        </a:rPr>
                        <a:t>blob1</a:t>
                      </a:r>
                      <a:endParaRPr lang="en-US" b="1" dirty="0">
                        <a:solidFill>
                          <a:schemeClr val="bg1">
                            <a:lumMod val="65000"/>
                          </a:schemeClr>
                        </a:solidFill>
                      </a:endParaRPr>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b="1" dirty="0" smtClean="0">
                          <a:solidFill>
                            <a:schemeClr val="tx1"/>
                          </a:solidFill>
                        </a:rPr>
                        <a:t>b</a:t>
                      </a:r>
                      <a:endParaRPr 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b="1" dirty="0" smtClean="0">
                          <a:solidFill>
                            <a:schemeClr val="tx1"/>
                          </a:solidFill>
                        </a:rPr>
                        <a:t>d</a:t>
                      </a:r>
                      <a:endParaRPr lang="en-US" b="1" dirty="0">
                        <a:solidFill>
                          <a:schemeClr val="tx1"/>
                        </a:solidFill>
                      </a:endParaRP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graphicFrame>
        <p:nvGraphicFramePr>
          <p:cNvPr id="5" name="Content Placeholder 3"/>
          <p:cNvGraphicFramePr>
            <a:graphicFrameLocks/>
          </p:cNvGraphicFramePr>
          <p:nvPr>
            <p:extLst>
              <p:ext uri="{D42A27DB-BD31-4B8C-83A1-F6EECF244321}">
                <p14:modId xmlns:p14="http://schemas.microsoft.com/office/powerpoint/2010/main" val="394665362"/>
              </p:ext>
            </p:extLst>
          </p:nvPr>
        </p:nvGraphicFramePr>
        <p:xfrm>
          <a:off x="7869778" y="4397000"/>
          <a:ext cx="3929904" cy="1017494"/>
        </p:xfrm>
        <a:graphic>
          <a:graphicData uri="http://schemas.openxmlformats.org/drawingml/2006/table">
            <a:tbl>
              <a:tblPr firstRow="1" bandRow="1">
                <a:tableStyleId>{5C22544A-7EE6-4342-B048-85BDC9FD1C3A}</a:tableStyleId>
              </a:tblPr>
              <a:tblGrid>
                <a:gridCol w="1348069"/>
                <a:gridCol w="1196788"/>
                <a:gridCol w="1385047"/>
              </a:tblGrid>
              <a:tr h="0">
                <a:tc>
                  <a:txBody>
                    <a:bodyPr/>
                    <a:lstStyle/>
                    <a:p>
                      <a:pPr algn="ctr"/>
                      <a:endParaRPr lang="en-US" sz="1600" b="1" dirty="0">
                        <a:solidFill>
                          <a:schemeClr val="tx1"/>
                        </a:solidFill>
                      </a:endParaRPr>
                    </a:p>
                  </a:txBody>
                  <a:tcP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1" dirty="0" smtClean="0">
                          <a:solidFill>
                            <a:schemeClr val="tx1"/>
                          </a:solidFill>
                        </a:rPr>
                        <a:t>Uninfected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1" baseline="0" dirty="0" smtClean="0">
                          <a:solidFill>
                            <a:schemeClr val="tx1"/>
                          </a:solidFill>
                        </a:rPr>
                        <a:t>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09282">
                <a:tc>
                  <a:txBody>
                    <a:bodyPr/>
                    <a:lstStyle/>
                    <a:p>
                      <a:r>
                        <a:rPr lang="en-US" sz="1600" b="1" dirty="0" smtClean="0">
                          <a:solidFill>
                            <a:schemeClr val="tx1"/>
                          </a:solidFill>
                        </a:rPr>
                        <a:t>Eaten </a:t>
                      </a:r>
                      <a:endParaRPr lang="en-US" sz="1600" b="1" dirty="0">
                        <a:solidFill>
                          <a:schemeClr val="tx1"/>
                        </a:solidFill>
                      </a:endParaRPr>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tx1"/>
                          </a:solidFill>
                        </a:rPr>
                        <a:t>1 </a:t>
                      </a:r>
                      <a:endParaRPr lang="en-US" sz="16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tx1"/>
                          </a:solidFill>
                        </a:rPr>
                        <a:t>47</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46934">
                <a:tc>
                  <a:txBody>
                    <a:bodyPr/>
                    <a:lstStyle/>
                    <a:p>
                      <a:r>
                        <a:rPr lang="en-US" sz="1600" b="1" baseline="0" dirty="0" smtClean="0">
                          <a:solidFill>
                            <a:schemeClr val="tx1"/>
                          </a:solidFill>
                        </a:rPr>
                        <a:t>Not eaten</a:t>
                      </a:r>
                      <a:endParaRPr lang="en-US" sz="1600" b="1" dirty="0">
                        <a:solidFill>
                          <a:schemeClr val="tx1"/>
                        </a:solidFill>
                      </a:endParaRPr>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tx1"/>
                          </a:solidFill>
                        </a:rPr>
                        <a:t>49</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smtClean="0">
                          <a:solidFill>
                            <a:schemeClr val="tx1"/>
                          </a:solidFill>
                        </a:rPr>
                        <a:t>44</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3997690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Calculating the log odds CI</a:t>
            </a:r>
            <a:endParaRPr lang="en-US" dirty="0"/>
          </a:p>
        </p:txBody>
      </p:sp>
      <mc:AlternateContent xmlns:mc="http://schemas.openxmlformats.org/markup-compatibility/2006" xmlns:a14="http://schemas.microsoft.com/office/drawing/2010/main">
        <mc:Choice Requires="a14">
          <p:sp>
            <p:nvSpPr>
              <p:cNvPr id="4" name="Rectangle 3"/>
              <p:cNvSpPr/>
              <p:nvPr/>
            </p:nvSpPr>
            <p:spPr>
              <a:xfrm>
                <a:off x="1344705" y="2318055"/>
                <a:ext cx="10219765" cy="1332673"/>
              </a:xfrm>
              <a:prstGeom prst="rect">
                <a:avLst/>
              </a:prstGeom>
            </p:spPr>
            <p:txBody>
              <a:bodyPr wrap="square">
                <a:spAutoFit/>
              </a:bodyPr>
              <a:lstStyle/>
              <a:p>
                <a:pPr marL="0" lvl="1" indent="0">
                  <a:buNone/>
                </a:pPr>
                <a14:m>
                  <m:oMathPara xmlns:m="http://schemas.openxmlformats.org/officeDocument/2006/math">
                    <m:oMathParaPr>
                      <m:jc m:val="left"/>
                    </m:oMathParaPr>
                    <m:oMath xmlns:m="http://schemas.openxmlformats.org/officeDocument/2006/math">
                      <m:r>
                        <a:rPr lang="en-US" sz="2600" b="1" i="1" smtClean="0">
                          <a:latin typeface="Cambria Math" charset="0"/>
                        </a:rPr>
                        <m:t>𝒍𝒏</m:t>
                      </m:r>
                      <m:r>
                        <a:rPr lang="en-US" sz="2600" b="1" i="1" smtClean="0">
                          <a:latin typeface="Cambria Math" charset="0"/>
                        </a:rPr>
                        <m:t>(</m:t>
                      </m:r>
                      <m:acc>
                        <m:accPr>
                          <m:chr m:val="̂"/>
                          <m:ctrlPr>
                            <a:rPr lang="en-US" sz="2600" b="1" i="1" smtClean="0">
                              <a:latin typeface="Cambria Math" charset="0"/>
                            </a:rPr>
                          </m:ctrlPr>
                        </m:accPr>
                        <m:e>
                          <m:r>
                            <a:rPr lang="en-US" sz="2600" b="1" i="1" smtClean="0">
                              <a:latin typeface="Cambria Math" charset="0"/>
                            </a:rPr>
                            <m:t>𝑶𝑹</m:t>
                          </m:r>
                        </m:e>
                      </m:acc>
                      <m:r>
                        <a:rPr lang="en-US" sz="2600" b="1" i="1" smtClean="0">
                          <a:latin typeface="Cambria Math" charset="0"/>
                        </a:rPr>
                        <m:t>)</m:t>
                      </m:r>
                      <m:r>
                        <a:rPr lang="en-US" sz="2600" b="1" i="1">
                          <a:latin typeface="Cambria Math" charset="0"/>
                        </a:rPr>
                        <m:t>−</m:t>
                      </m:r>
                      <m:d>
                        <m:dPr>
                          <m:ctrlPr>
                            <a:rPr lang="en-US" sz="2600" b="1" i="1">
                              <a:latin typeface="Cambria Math" charset="0"/>
                            </a:rPr>
                          </m:ctrlPr>
                        </m:dPr>
                        <m:e>
                          <m:sSub>
                            <m:sSubPr>
                              <m:ctrlPr>
                                <a:rPr lang="en-US" sz="2600" b="1" i="1">
                                  <a:latin typeface="Cambria Math" charset="0"/>
                                </a:rPr>
                              </m:ctrlPr>
                            </m:sSubPr>
                            <m:e>
                              <m:r>
                                <a:rPr lang="en-US" sz="2600" b="1" i="1">
                                  <a:latin typeface="Cambria Math" charset="0"/>
                                </a:rPr>
                                <m:t>𝒁</m:t>
                              </m:r>
                            </m:e>
                            <m:sub>
                              <m:r>
                                <a:rPr lang="en-US" sz="2600" b="1" i="1">
                                  <a:latin typeface="Cambria Math" charset="0"/>
                                </a:rPr>
                                <m:t>𝟎</m:t>
                              </m:r>
                              <m:r>
                                <a:rPr lang="en-US" sz="2600" b="1" i="1">
                                  <a:latin typeface="Cambria Math" charset="0"/>
                                </a:rPr>
                                <m:t>.</m:t>
                              </m:r>
                              <m:r>
                                <a:rPr lang="en-US" sz="2600" b="1" i="1">
                                  <a:latin typeface="Cambria Math" charset="0"/>
                                </a:rPr>
                                <m:t>𝟎𝟐𝟓</m:t>
                              </m:r>
                            </m:sub>
                          </m:sSub>
                          <m:r>
                            <a:rPr lang="en-US" sz="2600" b="1" i="1">
                              <a:latin typeface="Cambria Math" charset="0"/>
                            </a:rPr>
                            <m:t>∗</m:t>
                          </m:r>
                          <m:sSub>
                            <m:sSubPr>
                              <m:ctrlPr>
                                <a:rPr lang="en-US" sz="2600" b="1" i="1">
                                  <a:latin typeface="Cambria Math" charset="0"/>
                                </a:rPr>
                              </m:ctrlPr>
                            </m:sSubPr>
                            <m:e>
                              <m:r>
                                <a:rPr lang="en-US" sz="2600" b="1" i="1">
                                  <a:latin typeface="Cambria Math" charset="0"/>
                                </a:rPr>
                                <m:t>𝑺𝑬</m:t>
                              </m:r>
                            </m:e>
                            <m:sub>
                              <m:acc>
                                <m:accPr>
                                  <m:chr m:val="̂"/>
                                  <m:ctrlPr>
                                    <a:rPr lang="en-US" sz="2600" b="1" i="1">
                                      <a:latin typeface="Cambria Math" charset="0"/>
                                    </a:rPr>
                                  </m:ctrlPr>
                                </m:accPr>
                                <m:e>
                                  <m:r>
                                    <a:rPr lang="en-US" sz="2600" b="1" i="1" smtClean="0">
                                      <a:latin typeface="Cambria Math" charset="0"/>
                                    </a:rPr>
                                    <m:t>𝑶𝑹</m:t>
                                  </m:r>
                                </m:e>
                              </m:acc>
                            </m:sub>
                          </m:sSub>
                        </m:e>
                      </m:d>
                      <m:r>
                        <a:rPr lang="mr-IN" sz="2600" b="1" i="1">
                          <a:latin typeface="Cambria Math" charset="0"/>
                          <a:ea typeface="Cambria Math" charset="0"/>
                          <a:cs typeface="Cambria Math" charset="0"/>
                        </a:rPr>
                        <m:t>&lt;</m:t>
                      </m:r>
                      <m:r>
                        <a:rPr lang="en-US" sz="2600" b="1" i="1" smtClean="0">
                          <a:latin typeface="Cambria Math" charset="0"/>
                          <a:ea typeface="Cambria Math" charset="0"/>
                          <a:cs typeface="Cambria Math" charset="0"/>
                        </a:rPr>
                        <m:t>𝒍𝒏</m:t>
                      </m:r>
                      <m:r>
                        <a:rPr lang="en-US" sz="2600" b="1" i="1" smtClean="0">
                          <a:latin typeface="Cambria Math" charset="0"/>
                          <a:ea typeface="Cambria Math" charset="0"/>
                          <a:cs typeface="Cambria Math" charset="0"/>
                        </a:rPr>
                        <m:t>(</m:t>
                      </m:r>
                      <m:r>
                        <a:rPr lang="en-US" sz="2600" b="1" i="1" smtClean="0">
                          <a:latin typeface="Cambria Math" charset="0"/>
                          <a:ea typeface="Cambria Math" charset="0"/>
                          <a:cs typeface="Cambria Math" charset="0"/>
                        </a:rPr>
                        <m:t>𝑶𝑹</m:t>
                      </m:r>
                      <m:r>
                        <a:rPr lang="en-US" sz="2600" b="1" i="1" smtClean="0">
                          <a:latin typeface="Cambria Math" charset="0"/>
                          <a:ea typeface="Cambria Math" charset="0"/>
                          <a:cs typeface="Cambria Math" charset="0"/>
                        </a:rPr>
                        <m:t>)&lt;</m:t>
                      </m:r>
                      <m:acc>
                        <m:accPr>
                          <m:chr m:val="̂"/>
                          <m:ctrlPr>
                            <a:rPr lang="en-US" sz="2600" b="1" i="1">
                              <a:latin typeface="Cambria Math" charset="0"/>
                            </a:rPr>
                          </m:ctrlPr>
                        </m:accPr>
                        <m:e>
                          <m:r>
                            <a:rPr lang="en-US" sz="2600" b="1" i="1" smtClean="0">
                              <a:latin typeface="Cambria Math" charset="0"/>
                            </a:rPr>
                            <m:t>𝒍𝒏</m:t>
                          </m:r>
                          <m:r>
                            <a:rPr lang="en-US" sz="2600" b="1" i="1" smtClean="0">
                              <a:latin typeface="Cambria Math" charset="0"/>
                            </a:rPr>
                            <m:t>(</m:t>
                          </m:r>
                          <m:r>
                            <a:rPr lang="en-US" sz="2600" b="1" i="1" smtClean="0">
                              <a:latin typeface="Cambria Math" charset="0"/>
                            </a:rPr>
                            <m:t>𝑶𝑹</m:t>
                          </m:r>
                          <m:r>
                            <a:rPr lang="en-US" sz="2600" b="1" i="1" smtClean="0">
                              <a:latin typeface="Cambria Math" charset="0"/>
                            </a:rPr>
                            <m:t>)</m:t>
                          </m:r>
                        </m:e>
                      </m:acc>
                      <m:r>
                        <a:rPr lang="en-US" sz="2600" b="1" i="1">
                          <a:latin typeface="Cambria Math" charset="0"/>
                        </a:rPr>
                        <m:t>+</m:t>
                      </m:r>
                      <m:d>
                        <m:dPr>
                          <m:ctrlPr>
                            <a:rPr lang="en-US" sz="2600" b="1" i="1">
                              <a:latin typeface="Cambria Math" charset="0"/>
                            </a:rPr>
                          </m:ctrlPr>
                        </m:dPr>
                        <m:e>
                          <m:sSub>
                            <m:sSubPr>
                              <m:ctrlPr>
                                <a:rPr lang="en-US" sz="2600" b="1" i="1">
                                  <a:latin typeface="Cambria Math" charset="0"/>
                                </a:rPr>
                              </m:ctrlPr>
                            </m:sSubPr>
                            <m:e>
                              <m:r>
                                <a:rPr lang="en-US" sz="2600" b="1" i="1">
                                  <a:latin typeface="Cambria Math" charset="0"/>
                                </a:rPr>
                                <m:t>𝒁</m:t>
                              </m:r>
                            </m:e>
                            <m:sub>
                              <m:r>
                                <a:rPr lang="en-US" sz="2600" b="1" i="1">
                                  <a:latin typeface="Cambria Math" charset="0"/>
                                </a:rPr>
                                <m:t>𝟎</m:t>
                              </m:r>
                              <m:r>
                                <a:rPr lang="en-US" sz="2600" b="1" i="1">
                                  <a:latin typeface="Cambria Math" charset="0"/>
                                </a:rPr>
                                <m:t>.</m:t>
                              </m:r>
                              <m:r>
                                <a:rPr lang="en-US" sz="2600" b="1" i="1">
                                  <a:latin typeface="Cambria Math" charset="0"/>
                                </a:rPr>
                                <m:t>𝟎𝟐𝟓</m:t>
                              </m:r>
                            </m:sub>
                          </m:sSub>
                          <m:r>
                            <a:rPr lang="en-US" sz="2600" b="1" i="1">
                              <a:latin typeface="Cambria Math" charset="0"/>
                            </a:rPr>
                            <m:t>∗</m:t>
                          </m:r>
                          <m:sSub>
                            <m:sSubPr>
                              <m:ctrlPr>
                                <a:rPr lang="en-US" sz="2600" b="1" i="1">
                                  <a:latin typeface="Cambria Math" charset="0"/>
                                </a:rPr>
                              </m:ctrlPr>
                            </m:sSubPr>
                            <m:e>
                              <m:r>
                                <a:rPr lang="en-US" sz="2600" b="1" i="1">
                                  <a:latin typeface="Cambria Math" charset="0"/>
                                </a:rPr>
                                <m:t>𝑺𝑬</m:t>
                              </m:r>
                            </m:e>
                            <m:sub>
                              <m:acc>
                                <m:accPr>
                                  <m:chr m:val="̂"/>
                                  <m:ctrlPr>
                                    <a:rPr lang="en-US" sz="2600" b="1" i="1">
                                      <a:latin typeface="Cambria Math" charset="0"/>
                                    </a:rPr>
                                  </m:ctrlPr>
                                </m:accPr>
                                <m:e>
                                  <m:r>
                                    <a:rPr lang="en-US" sz="2600" b="1" i="1" smtClean="0">
                                      <a:latin typeface="Cambria Math" charset="0"/>
                                    </a:rPr>
                                    <m:t>𝑶𝑹</m:t>
                                  </m:r>
                                </m:e>
                              </m:acc>
                            </m:sub>
                          </m:sSub>
                        </m:e>
                      </m:d>
                    </m:oMath>
                  </m:oMathPara>
                </a14:m>
                <a:endParaRPr lang="en-US" sz="2600" b="1" dirty="0"/>
              </a:p>
              <a:p>
                <a:pPr marL="0" lvl="1" indent="0">
                  <a:buNone/>
                </a:pPr>
                <a:endParaRPr lang="en-US" sz="2600" b="1" dirty="0"/>
              </a:p>
              <a:p>
                <a:pPr marL="0" lvl="1" indent="0">
                  <a:buNone/>
                </a:pPr>
                <a:r>
                  <a:rPr lang="en-US" sz="2600" b="1" dirty="0" smtClean="0"/>
                  <a:t>3.96 </a:t>
                </a:r>
                <a:r>
                  <a:rPr lang="mr-IN" sz="2600" b="1" dirty="0" smtClean="0"/>
                  <a:t>–</a:t>
                </a:r>
                <a:r>
                  <a:rPr lang="en-US" sz="2600" b="1" dirty="0" smtClean="0"/>
                  <a:t> (1.96*1.03)&lt; </a:t>
                </a:r>
                <a:r>
                  <a:rPr lang="en-US" sz="2600" b="1" dirty="0"/>
                  <a:t>p &lt; </a:t>
                </a:r>
                <a:r>
                  <a:rPr lang="en-US" sz="2600" b="1" dirty="0" smtClean="0"/>
                  <a:t>3.96 + (1.96*1.03)  </a:t>
                </a:r>
                <a:r>
                  <a:rPr lang="en-US" sz="2600" b="1" dirty="0">
                    <a:sym typeface="Wingdings"/>
                  </a:rPr>
                  <a:t>       </a:t>
                </a:r>
                <a:r>
                  <a:rPr lang="en-US" sz="2600" b="1" dirty="0" smtClean="0">
                    <a:sym typeface="Wingdings"/>
                  </a:rPr>
                  <a:t>3.96 ± 2.02</a:t>
                </a:r>
                <a:endParaRPr lang="en-US" sz="2600" b="1" dirty="0"/>
              </a:p>
            </p:txBody>
          </p:sp>
        </mc:Choice>
        <mc:Fallback xmlns="">
          <p:sp>
            <p:nvSpPr>
              <p:cNvPr id="4" name="Rectangle 3"/>
              <p:cNvSpPr>
                <a:spLocks noRot="1" noChangeAspect="1" noMove="1" noResize="1" noEditPoints="1" noAdjustHandles="1" noChangeArrowheads="1" noChangeShapeType="1" noTextEdit="1"/>
              </p:cNvSpPr>
              <p:nvPr/>
            </p:nvSpPr>
            <p:spPr>
              <a:xfrm>
                <a:off x="1344705" y="2318055"/>
                <a:ext cx="10219765" cy="1332673"/>
              </a:xfrm>
              <a:prstGeom prst="rect">
                <a:avLst/>
              </a:prstGeom>
              <a:blipFill rotWithShape="0">
                <a:blip r:embed="rId2"/>
                <a:stretch>
                  <a:fillRect l="-1074" b="-11416"/>
                </a:stretch>
              </a:blipFill>
            </p:spPr>
            <p:txBody>
              <a:bodyPr/>
              <a:lstStyle/>
              <a:p>
                <a:r>
                  <a:rPr lang="en-US">
                    <a:noFill/>
                  </a:rPr>
                  <a:t> </a:t>
                </a:r>
              </a:p>
            </p:txBody>
          </p:sp>
        </mc:Fallback>
      </mc:AlternateContent>
    </p:spTree>
    <p:extLst>
      <p:ext uri="{BB962C8B-B14F-4D97-AF65-F5344CB8AC3E}">
        <p14:creationId xmlns:p14="http://schemas.microsoft.com/office/powerpoint/2010/main" val="209238317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 with log odds</a:t>
            </a:r>
            <a:endParaRPr lang="en-US" dirty="0"/>
          </a:p>
        </p:txBody>
      </p:sp>
      <p:sp>
        <p:nvSpPr>
          <p:cNvPr id="3" name="Content Placeholder 2"/>
          <p:cNvSpPr>
            <a:spLocks noGrp="1"/>
          </p:cNvSpPr>
          <p:nvPr>
            <p:ph idx="1"/>
          </p:nvPr>
        </p:nvSpPr>
        <p:spPr/>
        <p:txBody>
          <a:bodyPr>
            <a:normAutofit/>
          </a:bodyPr>
          <a:lstStyle/>
          <a:p>
            <a:r>
              <a:rPr lang="en-US" dirty="0"/>
              <a:t>We reject the null hypothesis (P &lt;&lt; α) that infection and being eaten are independent. We have evidence that being infected with this trematode is associated with being eaten by a bird. </a:t>
            </a:r>
          </a:p>
          <a:p>
            <a:pPr marL="91440" lvl="1" indent="-91440">
              <a:spcBef>
                <a:spcPts val="1200"/>
              </a:spcBef>
              <a:spcAft>
                <a:spcPts val="200"/>
              </a:spcAft>
              <a:buSzPct val="100000"/>
              <a:buFont typeface="Calibri" panose="020F0502020204030204" pitchFamily="34" charset="0"/>
              <a:buChar char=" "/>
            </a:pPr>
            <a:r>
              <a:rPr lang="en-US" sz="3200" dirty="0" smtClean="0"/>
              <a:t>Furthermore, frogs that are eaten are more likely to be infected compared to uneaten frogs, with a log odds ratio of 3.96 and log odds CI</a:t>
            </a:r>
            <a:r>
              <a:rPr lang="en-US" sz="3200" dirty="0" smtClean="0">
                <a:sym typeface="Wingdings"/>
              </a:rPr>
              <a:t> </a:t>
            </a:r>
            <a:r>
              <a:rPr lang="en-US" sz="3200" dirty="0" smtClean="0"/>
              <a:t>of </a:t>
            </a:r>
            <a:r>
              <a:rPr lang="en-US" sz="3200" dirty="0" smtClean="0">
                <a:sym typeface="Wingdings"/>
              </a:rPr>
              <a:t>1.94 </a:t>
            </a:r>
            <a:r>
              <a:rPr lang="mr-IN" sz="3200" dirty="0" smtClean="0">
                <a:sym typeface="Wingdings"/>
              </a:rPr>
              <a:t>–</a:t>
            </a:r>
            <a:r>
              <a:rPr lang="en-US" sz="3200" dirty="0" smtClean="0">
                <a:sym typeface="Wingdings"/>
              </a:rPr>
              <a:t> 5.98 . </a:t>
            </a:r>
            <a:endParaRPr lang="en-US" sz="3200" dirty="0"/>
          </a:p>
          <a:p>
            <a:endParaRPr lang="en-US" dirty="0"/>
          </a:p>
          <a:p>
            <a:endParaRPr lang="en-US" dirty="0"/>
          </a:p>
        </p:txBody>
      </p:sp>
    </p:spTree>
    <p:extLst>
      <p:ext uri="{BB962C8B-B14F-4D97-AF65-F5344CB8AC3E}">
        <p14:creationId xmlns:p14="http://schemas.microsoft.com/office/powerpoint/2010/main" val="51538070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𝟀</a:t>
            </a:r>
            <a:r>
              <a:rPr lang="en-US" baseline="30000" dirty="0"/>
              <a:t>2 </a:t>
            </a:r>
            <a:r>
              <a:rPr lang="en-US" dirty="0"/>
              <a:t>test for </a:t>
            </a:r>
            <a:r>
              <a:rPr lang="en-US" dirty="0" smtClean="0"/>
              <a:t>homogeneity</a:t>
            </a:r>
            <a:endParaRPr lang="en-US" dirty="0"/>
          </a:p>
        </p:txBody>
      </p:sp>
      <p:sp>
        <p:nvSpPr>
          <p:cNvPr id="3" name="Content Placeholder 2"/>
          <p:cNvSpPr>
            <a:spLocks noGrp="1"/>
          </p:cNvSpPr>
          <p:nvPr>
            <p:ph idx="1"/>
          </p:nvPr>
        </p:nvSpPr>
        <p:spPr/>
        <p:txBody>
          <a:bodyPr/>
          <a:lstStyle/>
          <a:p>
            <a:r>
              <a:rPr lang="en-US" dirty="0" smtClean="0"/>
              <a:t>Independence: measure </a:t>
            </a:r>
            <a:r>
              <a:rPr lang="en-US" b="1" dirty="0" smtClean="0"/>
              <a:t>two properties</a:t>
            </a:r>
            <a:r>
              <a:rPr lang="en-US" dirty="0" smtClean="0"/>
              <a:t> from </a:t>
            </a:r>
            <a:r>
              <a:rPr lang="en-US" b="1" dirty="0" smtClean="0"/>
              <a:t>one set of subjects</a:t>
            </a:r>
            <a:endParaRPr lang="en-US" dirty="0" smtClean="0"/>
          </a:p>
          <a:p>
            <a:pPr lvl="1"/>
            <a:r>
              <a:rPr lang="en-US" dirty="0" smtClean="0"/>
              <a:t>We measured </a:t>
            </a:r>
            <a:r>
              <a:rPr lang="en-US" b="1" dirty="0" smtClean="0"/>
              <a:t>eaten</a:t>
            </a:r>
            <a:r>
              <a:rPr lang="en-US" dirty="0" smtClean="0"/>
              <a:t> and </a:t>
            </a:r>
            <a:r>
              <a:rPr lang="en-US" b="1" dirty="0" smtClean="0"/>
              <a:t>infection</a:t>
            </a:r>
            <a:r>
              <a:rPr lang="en-US" dirty="0" smtClean="0"/>
              <a:t> for </a:t>
            </a:r>
            <a:r>
              <a:rPr lang="en-US" b="1" dirty="0" smtClean="0"/>
              <a:t>frogs</a:t>
            </a:r>
          </a:p>
          <a:p>
            <a:pPr lvl="2"/>
            <a:endParaRPr lang="en-US" b="1" dirty="0"/>
          </a:p>
          <a:p>
            <a:r>
              <a:rPr lang="en-US" dirty="0" smtClean="0"/>
              <a:t>Homogeneity: measure </a:t>
            </a:r>
            <a:r>
              <a:rPr lang="en-US" b="1" dirty="0" smtClean="0"/>
              <a:t>one property</a:t>
            </a:r>
            <a:r>
              <a:rPr lang="en-US" dirty="0" smtClean="0"/>
              <a:t> on </a:t>
            </a:r>
            <a:r>
              <a:rPr lang="en-US" b="1" dirty="0" smtClean="0"/>
              <a:t>two sets of subjects from different populations</a:t>
            </a:r>
            <a:endParaRPr lang="en-US" dirty="0" smtClean="0"/>
          </a:p>
          <a:p>
            <a:pPr lvl="1"/>
            <a:r>
              <a:rPr lang="en-US" dirty="0" smtClean="0"/>
              <a:t>Measure </a:t>
            </a:r>
            <a:r>
              <a:rPr lang="en-US" b="1" dirty="0" smtClean="0"/>
              <a:t>effect of medicine</a:t>
            </a:r>
            <a:r>
              <a:rPr lang="en-US" dirty="0" smtClean="0"/>
              <a:t> in </a:t>
            </a:r>
            <a:r>
              <a:rPr lang="en-US" b="1" dirty="0" smtClean="0"/>
              <a:t>sample of cancer individuals </a:t>
            </a:r>
            <a:r>
              <a:rPr lang="en-US" dirty="0" smtClean="0"/>
              <a:t>and </a:t>
            </a:r>
            <a:r>
              <a:rPr lang="en-US" b="1" dirty="0" smtClean="0"/>
              <a:t>sample of healthy individuals</a:t>
            </a:r>
            <a:endParaRPr lang="en-US" dirty="0" smtClean="0"/>
          </a:p>
          <a:p>
            <a:endParaRPr lang="en-US" dirty="0"/>
          </a:p>
          <a:p>
            <a:endParaRPr lang="en-US" dirty="0"/>
          </a:p>
        </p:txBody>
      </p:sp>
    </p:spTree>
    <p:extLst>
      <p:ext uri="{BB962C8B-B14F-4D97-AF65-F5344CB8AC3E}">
        <p14:creationId xmlns:p14="http://schemas.microsoft.com/office/powerpoint/2010/main" val="114721213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test of homogeneity</a:t>
            </a:r>
            <a:endParaRPr lang="en-US" dirty="0"/>
          </a:p>
        </p:txBody>
      </p:sp>
      <p:graphicFrame>
        <p:nvGraphicFramePr>
          <p:cNvPr id="4" name="Content Placeholder 3"/>
          <p:cNvGraphicFramePr>
            <a:graphicFrameLocks/>
          </p:cNvGraphicFramePr>
          <p:nvPr>
            <p:extLst>
              <p:ext uri="{D42A27DB-BD31-4B8C-83A1-F6EECF244321}">
                <p14:modId xmlns:p14="http://schemas.microsoft.com/office/powerpoint/2010/main" val="2073877154"/>
              </p:ext>
            </p:extLst>
          </p:nvPr>
        </p:nvGraphicFramePr>
        <p:xfrm>
          <a:off x="1800561" y="2009125"/>
          <a:ext cx="8275320" cy="1702663"/>
        </p:xfrm>
        <a:graphic>
          <a:graphicData uri="http://schemas.openxmlformats.org/drawingml/2006/table">
            <a:tbl>
              <a:tblPr firstRow="1" bandRow="1">
                <a:tableStyleId>{5C22544A-7EE6-4342-B048-85BDC9FD1C3A}</a:tableStyleId>
              </a:tblPr>
              <a:tblGrid>
                <a:gridCol w="2758440"/>
                <a:gridCol w="2758440"/>
                <a:gridCol w="2758440"/>
              </a:tblGrid>
              <a:tr h="588099">
                <a:tc>
                  <a:txBody>
                    <a:bodyPr/>
                    <a:lstStyle/>
                    <a:p>
                      <a:endParaRPr lang="en-US" sz="26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600" b="1" dirty="0" smtClean="0">
                          <a:solidFill>
                            <a:schemeClr val="tx1"/>
                          </a:solidFill>
                        </a:rPr>
                        <a:t>Drug</a:t>
                      </a:r>
                      <a:endParaRPr lang="en-US" sz="2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600" b="1" dirty="0" smtClean="0">
                          <a:solidFill>
                            <a:schemeClr val="tx1"/>
                          </a:solidFill>
                        </a:rPr>
                        <a:t>Placebo</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557282">
                <a:tc>
                  <a:txBody>
                    <a:bodyPr/>
                    <a:lstStyle/>
                    <a:p>
                      <a:r>
                        <a:rPr lang="en-US" sz="2600" b="1" dirty="0" smtClean="0">
                          <a:solidFill>
                            <a:schemeClr val="tx1"/>
                          </a:solidFill>
                        </a:rPr>
                        <a:t>Cancer</a:t>
                      </a:r>
                      <a:endParaRPr lang="en-US" sz="2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600" dirty="0" smtClean="0">
                          <a:solidFill>
                            <a:schemeClr val="tx1"/>
                          </a:solidFill>
                        </a:rPr>
                        <a:t>75</a:t>
                      </a:r>
                      <a:endParaRPr lang="en-US" sz="2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600" dirty="0" smtClean="0">
                          <a:solidFill>
                            <a:schemeClr val="tx1"/>
                          </a:solidFill>
                        </a:rPr>
                        <a:t>62</a:t>
                      </a:r>
                      <a:endParaRPr lang="en-US" sz="26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557282">
                <a:tc>
                  <a:txBody>
                    <a:bodyPr/>
                    <a:lstStyle/>
                    <a:p>
                      <a:r>
                        <a:rPr lang="en-US" sz="2600" b="1" dirty="0" smtClean="0">
                          <a:solidFill>
                            <a:schemeClr val="tx1"/>
                          </a:solidFill>
                        </a:rPr>
                        <a:t>Healthy</a:t>
                      </a:r>
                      <a:endParaRPr lang="en-US" sz="2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600" dirty="0" smtClean="0">
                          <a:solidFill>
                            <a:schemeClr val="tx1"/>
                          </a:solidFill>
                        </a:rPr>
                        <a:t>108</a:t>
                      </a:r>
                      <a:endParaRPr lang="en-US" sz="2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600" dirty="0" smtClean="0">
                          <a:solidFill>
                            <a:schemeClr val="tx1"/>
                          </a:solidFill>
                        </a:rPr>
                        <a:t>71</a:t>
                      </a:r>
                      <a:endParaRPr lang="en-US" sz="26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p:sp>
        <p:nvSpPr>
          <p:cNvPr id="5" name="Rectangle 4"/>
          <p:cNvSpPr/>
          <p:nvPr/>
        </p:nvSpPr>
        <p:spPr>
          <a:xfrm>
            <a:off x="858818" y="4000224"/>
            <a:ext cx="11333182" cy="1692771"/>
          </a:xfrm>
          <a:prstGeom prst="rect">
            <a:avLst/>
          </a:prstGeom>
        </p:spPr>
        <p:txBody>
          <a:bodyPr wrap="square">
            <a:spAutoFit/>
          </a:bodyPr>
          <a:lstStyle/>
          <a:p>
            <a:pPr marL="201168" lvl="1" indent="0">
              <a:buNone/>
            </a:pPr>
            <a:r>
              <a:rPr lang="en-US" sz="2600" dirty="0"/>
              <a:t>H</a:t>
            </a:r>
            <a:r>
              <a:rPr lang="en-US" sz="2600" baseline="-25000" dirty="0"/>
              <a:t>0</a:t>
            </a:r>
            <a:r>
              <a:rPr lang="en-US" sz="2600" dirty="0"/>
              <a:t> : </a:t>
            </a:r>
            <a:r>
              <a:rPr lang="en-US" sz="2600" dirty="0" smtClean="0"/>
              <a:t>The probability that symptoms improve is the same for both cancer and healthy groups.</a:t>
            </a:r>
          </a:p>
          <a:p>
            <a:pPr marL="201168" lvl="1" indent="0">
              <a:buNone/>
            </a:pPr>
            <a:r>
              <a:rPr lang="en-US" sz="2600" dirty="0" smtClean="0"/>
              <a:t>H</a:t>
            </a:r>
            <a:r>
              <a:rPr lang="en-US" sz="2600" baseline="-25000" dirty="0" smtClean="0"/>
              <a:t>A</a:t>
            </a:r>
            <a:r>
              <a:rPr lang="en-US" sz="2600" dirty="0"/>
              <a:t>: The probability that symptoms improve </a:t>
            </a:r>
            <a:r>
              <a:rPr lang="en-US" sz="2600" dirty="0" smtClean="0"/>
              <a:t>differs between </a:t>
            </a:r>
            <a:r>
              <a:rPr lang="en-US" sz="2600" dirty="0"/>
              <a:t>cancer and </a:t>
            </a:r>
            <a:r>
              <a:rPr lang="en-US" sz="2600" dirty="0" smtClean="0"/>
              <a:t>healthy </a:t>
            </a:r>
            <a:r>
              <a:rPr lang="en-US" sz="2600" dirty="0"/>
              <a:t>groups.</a:t>
            </a:r>
          </a:p>
        </p:txBody>
      </p:sp>
      <p:sp>
        <p:nvSpPr>
          <p:cNvPr id="6" name="TextBox 5"/>
          <p:cNvSpPr txBox="1"/>
          <p:nvPr/>
        </p:nvSpPr>
        <p:spPr>
          <a:xfrm>
            <a:off x="1097280" y="5751672"/>
            <a:ext cx="11694459" cy="461665"/>
          </a:xfrm>
          <a:prstGeom prst="rect">
            <a:avLst/>
          </a:prstGeom>
          <a:noFill/>
        </p:spPr>
        <p:txBody>
          <a:bodyPr wrap="square" rtlCol="0">
            <a:spAutoFit/>
          </a:bodyPr>
          <a:lstStyle/>
          <a:p>
            <a:r>
              <a:rPr lang="en-US" sz="2400" b="1" dirty="0" smtClean="0">
                <a:solidFill>
                  <a:srgbClr val="C00000"/>
                </a:solidFill>
              </a:rPr>
              <a:t>In practical terms, this uses the exact same procedure as a test for independence.</a:t>
            </a:r>
            <a:endParaRPr lang="en-US" sz="2400" b="1" dirty="0">
              <a:solidFill>
                <a:srgbClr val="C00000"/>
              </a:solidFill>
            </a:endParaRPr>
          </a:p>
        </p:txBody>
      </p:sp>
    </p:spTree>
    <p:extLst>
      <p:ext uri="{BB962C8B-B14F-4D97-AF65-F5344CB8AC3E}">
        <p14:creationId xmlns:p14="http://schemas.microsoft.com/office/powerpoint/2010/main" val="516936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Fisher's Exact test</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More exact than </a:t>
            </a:r>
            <a:r>
              <a:rPr lang="en-US" dirty="0"/>
              <a:t>𝟀</a:t>
            </a:r>
            <a:r>
              <a:rPr lang="en-US" baseline="30000" dirty="0" smtClean="0"/>
              <a:t>2 </a:t>
            </a:r>
            <a:r>
              <a:rPr lang="en-US" dirty="0" smtClean="0"/>
              <a:t>and used for low-count tables</a:t>
            </a:r>
          </a:p>
          <a:p>
            <a:r>
              <a:rPr lang="en-US" dirty="0" smtClean="0"/>
              <a:t>Compute the </a:t>
            </a:r>
            <a:r>
              <a:rPr lang="en-US" b="1" dirty="0" smtClean="0"/>
              <a:t>exact </a:t>
            </a:r>
            <a:r>
              <a:rPr lang="en-US" dirty="0" smtClean="0"/>
              <a:t>probability of observing table with counts:</a:t>
            </a:r>
          </a:p>
          <a:p>
            <a:endParaRPr lang="en-US" dirty="0"/>
          </a:p>
          <a:p>
            <a:endParaRPr lang="en-US" dirty="0" smtClean="0"/>
          </a:p>
          <a:p>
            <a:endParaRPr lang="en-US" sz="2800" dirty="0" smtClean="0"/>
          </a:p>
          <a:p>
            <a:r>
              <a:rPr lang="en-US" sz="2800" dirty="0" smtClean="0"/>
              <a:t>Fisher's test computes this value for </a:t>
            </a:r>
            <a:r>
              <a:rPr lang="en-US" sz="2800" i="1" dirty="0" smtClean="0"/>
              <a:t>all possible tables</a:t>
            </a:r>
            <a:r>
              <a:rPr lang="en-US" sz="2800" b="1" i="1" dirty="0" smtClean="0"/>
              <a:t> </a:t>
            </a:r>
            <a:r>
              <a:rPr lang="en-US" sz="2800" dirty="0" smtClean="0"/>
              <a:t>with the same row/column totals (margins)</a:t>
            </a:r>
          </a:p>
          <a:p>
            <a:r>
              <a:rPr lang="en-US" sz="2800" dirty="0" smtClean="0"/>
              <a:t>Computes P-value by summing probabilities for tables with as extreme or more count distributions</a:t>
            </a:r>
          </a:p>
        </p:txBody>
      </p:sp>
      <p:graphicFrame>
        <p:nvGraphicFramePr>
          <p:cNvPr id="7" name="Table 6"/>
          <p:cNvGraphicFramePr>
            <a:graphicFrameLocks noGrp="1"/>
          </p:cNvGraphicFramePr>
          <p:nvPr>
            <p:extLst>
              <p:ext uri="{D42A27DB-BD31-4B8C-83A1-F6EECF244321}">
                <p14:modId xmlns:p14="http://schemas.microsoft.com/office/powerpoint/2010/main" val="353227741"/>
              </p:ext>
            </p:extLst>
          </p:nvPr>
        </p:nvGraphicFramePr>
        <p:xfrm>
          <a:off x="8943942" y="3011993"/>
          <a:ext cx="2835237" cy="1314324"/>
        </p:xfrm>
        <a:graphic>
          <a:graphicData uri="http://schemas.openxmlformats.org/drawingml/2006/table">
            <a:tbl>
              <a:tblPr firstRow="1" bandRow="1">
                <a:tableStyleId>{5C22544A-7EE6-4342-B048-85BDC9FD1C3A}</a:tableStyleId>
              </a:tblPr>
              <a:tblGrid>
                <a:gridCol w="945079"/>
                <a:gridCol w="945079"/>
                <a:gridCol w="945079"/>
              </a:tblGrid>
              <a:tr h="438108">
                <a:tc>
                  <a:txBody>
                    <a:bodyPr/>
                    <a:lstStyle/>
                    <a:p>
                      <a:endParaRPr lang="en-US" b="1" dirty="0">
                        <a:solidFill>
                          <a:schemeClr val="bg1">
                            <a:lumMod val="65000"/>
                          </a:schemeClr>
                        </a:solidFill>
                      </a:endParaRPr>
                    </a:p>
                  </a:txBody>
                  <a:tcP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1" dirty="0" smtClean="0">
                          <a:solidFill>
                            <a:schemeClr val="bg1">
                              <a:lumMod val="65000"/>
                            </a:schemeClr>
                          </a:solidFill>
                        </a:rPr>
                        <a:t>blah</a:t>
                      </a:r>
                      <a:endParaRPr lang="en-US" b="1" dirty="0">
                        <a:solidFill>
                          <a:schemeClr val="bg1">
                            <a:lumMod val="6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1" dirty="0" smtClean="0">
                          <a:solidFill>
                            <a:schemeClr val="bg1">
                              <a:lumMod val="65000"/>
                            </a:schemeClr>
                          </a:solidFill>
                        </a:rPr>
                        <a:t>blah2</a:t>
                      </a:r>
                      <a:endParaRPr lang="en-US" b="1" dirty="0">
                        <a:solidFill>
                          <a:schemeClr val="bg1">
                            <a:lumMod val="65000"/>
                          </a:schemeClr>
                        </a:solidFill>
                      </a:endParaRPr>
                    </a:p>
                  </a:txBody>
                  <a:tcP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438108">
                <a:tc>
                  <a:txBody>
                    <a:bodyPr/>
                    <a:lstStyle/>
                    <a:p>
                      <a:r>
                        <a:rPr lang="en-US" b="1" dirty="0" smtClean="0">
                          <a:solidFill>
                            <a:schemeClr val="bg1">
                              <a:lumMod val="65000"/>
                            </a:schemeClr>
                          </a:solidFill>
                        </a:rPr>
                        <a:t>blob</a:t>
                      </a:r>
                      <a:endParaRPr lang="en-US" b="1" dirty="0">
                        <a:solidFill>
                          <a:schemeClr val="bg1">
                            <a:lumMod val="65000"/>
                          </a:schemeClr>
                        </a:solidFill>
                      </a:endParaRPr>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1" dirty="0" smtClean="0">
                          <a:solidFill>
                            <a:schemeClr val="tx1"/>
                          </a:solidFill>
                        </a:rPr>
                        <a:t>a</a:t>
                      </a:r>
                      <a:endParaRPr 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1" dirty="0" smtClean="0">
                          <a:solidFill>
                            <a:schemeClr val="tx1"/>
                          </a:solidFill>
                        </a:rPr>
                        <a:t>c</a:t>
                      </a:r>
                      <a:endParaRPr lang="en-US" b="1" dirty="0">
                        <a:solidFill>
                          <a:schemeClr val="tx1"/>
                        </a:solidFill>
                      </a:endParaRP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438108">
                <a:tc>
                  <a:txBody>
                    <a:bodyPr/>
                    <a:lstStyle/>
                    <a:p>
                      <a:r>
                        <a:rPr lang="en-US" b="1" dirty="0" smtClean="0">
                          <a:solidFill>
                            <a:schemeClr val="bg1">
                              <a:lumMod val="65000"/>
                            </a:schemeClr>
                          </a:solidFill>
                        </a:rPr>
                        <a:t>blob1</a:t>
                      </a:r>
                      <a:endParaRPr lang="en-US" b="1" dirty="0">
                        <a:solidFill>
                          <a:schemeClr val="bg1">
                            <a:lumMod val="65000"/>
                          </a:schemeClr>
                        </a:solidFill>
                      </a:endParaRPr>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b="1" dirty="0" smtClean="0">
                          <a:solidFill>
                            <a:schemeClr val="tx1"/>
                          </a:solidFill>
                        </a:rPr>
                        <a:t>b</a:t>
                      </a:r>
                      <a:endParaRPr lang="en-US"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b="1" dirty="0" smtClean="0">
                          <a:solidFill>
                            <a:schemeClr val="tx1"/>
                          </a:solidFill>
                        </a:rPr>
                        <a:t>d</a:t>
                      </a:r>
                      <a:endParaRPr lang="en-US" b="1" dirty="0">
                        <a:solidFill>
                          <a:schemeClr val="tx1"/>
                        </a:solidFill>
                      </a:endParaRP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mc:AlternateContent xmlns:mc="http://schemas.openxmlformats.org/markup-compatibility/2006" xmlns:a14="http://schemas.microsoft.com/office/drawing/2010/main">
        <mc:Choice Requires="a14">
          <p:sp>
            <p:nvSpPr>
              <p:cNvPr id="8" name="TextBox 7"/>
              <p:cNvSpPr txBox="1"/>
              <p:nvPr/>
            </p:nvSpPr>
            <p:spPr>
              <a:xfrm>
                <a:off x="1822075" y="3200252"/>
                <a:ext cx="6397072" cy="71692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charset="0"/>
                        </a:rPr>
                        <m:t>𝑃</m:t>
                      </m:r>
                      <m:d>
                        <m:dPr>
                          <m:ctrlPr>
                            <a:rPr lang="en-US" sz="2400" b="0" i="1" smtClean="0">
                              <a:latin typeface="Cambria Math" charset="0"/>
                            </a:rPr>
                          </m:ctrlPr>
                        </m:dPr>
                        <m:e>
                          <m:r>
                            <a:rPr lang="en-US" sz="2400" b="0" i="1" smtClean="0">
                              <a:latin typeface="Cambria Math" charset="0"/>
                            </a:rPr>
                            <m:t>𝑎</m:t>
                          </m:r>
                          <m:r>
                            <a:rPr lang="en-US" sz="2400" b="0" i="1" smtClean="0">
                              <a:latin typeface="Cambria Math" charset="0"/>
                            </a:rPr>
                            <m:t>,</m:t>
                          </m:r>
                          <m:r>
                            <a:rPr lang="en-US" sz="2400" b="0" i="1" smtClean="0">
                              <a:latin typeface="Cambria Math" charset="0"/>
                            </a:rPr>
                            <m:t>𝑏</m:t>
                          </m:r>
                          <m:r>
                            <a:rPr lang="en-US" sz="2400" b="0" i="1" smtClean="0">
                              <a:latin typeface="Cambria Math" charset="0"/>
                            </a:rPr>
                            <m:t>,</m:t>
                          </m:r>
                          <m:r>
                            <a:rPr lang="en-US" sz="2400" b="0" i="1" smtClean="0">
                              <a:latin typeface="Cambria Math" charset="0"/>
                            </a:rPr>
                            <m:t>𝑐</m:t>
                          </m:r>
                          <m:r>
                            <a:rPr lang="en-US" sz="2400" b="0" i="1" smtClean="0">
                              <a:latin typeface="Cambria Math" charset="0"/>
                            </a:rPr>
                            <m:t>,</m:t>
                          </m:r>
                          <m:r>
                            <a:rPr lang="en-US" sz="2400" b="0" i="1" smtClean="0">
                              <a:latin typeface="Cambria Math" charset="0"/>
                            </a:rPr>
                            <m:t>𝑑</m:t>
                          </m:r>
                        </m:e>
                      </m:d>
                      <m:r>
                        <a:rPr lang="en-US" sz="2400" b="0" i="1" smtClean="0">
                          <a:latin typeface="Cambria Math" charset="0"/>
                        </a:rPr>
                        <m:t>=</m:t>
                      </m:r>
                      <m:f>
                        <m:fPr>
                          <m:ctrlPr>
                            <a:rPr lang="mr-IN" sz="2400" b="0" i="1" smtClean="0">
                              <a:latin typeface="Cambria Math" charset="0"/>
                            </a:rPr>
                          </m:ctrlPr>
                        </m:fPr>
                        <m:num>
                          <m:d>
                            <m:dPr>
                              <m:ctrlPr>
                                <a:rPr lang="en-US" sz="2400" b="0" i="1" smtClean="0">
                                  <a:latin typeface="Cambria Math" charset="0"/>
                                </a:rPr>
                              </m:ctrlPr>
                            </m:dPr>
                            <m:e>
                              <m:r>
                                <a:rPr lang="en-US" sz="2400" b="0" i="1" smtClean="0">
                                  <a:latin typeface="Cambria Math" charset="0"/>
                                </a:rPr>
                                <m:t>𝑎</m:t>
                              </m:r>
                              <m:r>
                                <a:rPr lang="en-US" sz="2400" b="0" i="1" smtClean="0">
                                  <a:latin typeface="Cambria Math" charset="0"/>
                                </a:rPr>
                                <m:t>+</m:t>
                              </m:r>
                              <m:r>
                                <a:rPr lang="en-US" sz="2400" b="0" i="1" smtClean="0">
                                  <a:latin typeface="Cambria Math" charset="0"/>
                                </a:rPr>
                                <m:t>𝑏</m:t>
                              </m:r>
                            </m:e>
                          </m:d>
                          <m:r>
                            <a:rPr lang="en-US" sz="2400" b="0" i="1" smtClean="0">
                              <a:latin typeface="Cambria Math" charset="0"/>
                            </a:rPr>
                            <m:t>!</m:t>
                          </m:r>
                          <m:d>
                            <m:dPr>
                              <m:ctrlPr>
                                <a:rPr lang="en-US" sz="2400" b="0" i="1" smtClean="0">
                                  <a:latin typeface="Cambria Math" charset="0"/>
                                </a:rPr>
                              </m:ctrlPr>
                            </m:dPr>
                            <m:e>
                              <m:r>
                                <a:rPr lang="en-US" sz="2400" b="0" i="1" smtClean="0">
                                  <a:latin typeface="Cambria Math" charset="0"/>
                                </a:rPr>
                                <m:t>𝑐</m:t>
                              </m:r>
                              <m:r>
                                <a:rPr lang="en-US" sz="2400" b="0" i="1" smtClean="0">
                                  <a:latin typeface="Cambria Math" charset="0"/>
                                </a:rPr>
                                <m:t>+</m:t>
                              </m:r>
                              <m:r>
                                <a:rPr lang="en-US" sz="2400" b="0" i="1" smtClean="0">
                                  <a:latin typeface="Cambria Math" charset="0"/>
                                </a:rPr>
                                <m:t>𝑑</m:t>
                              </m:r>
                            </m:e>
                          </m:d>
                          <m:r>
                            <a:rPr lang="en-US" sz="2400" b="0" i="1" smtClean="0">
                              <a:latin typeface="Cambria Math" charset="0"/>
                            </a:rPr>
                            <m:t>!</m:t>
                          </m:r>
                          <m:d>
                            <m:dPr>
                              <m:ctrlPr>
                                <a:rPr lang="en-US" sz="2400" b="0" i="1" smtClean="0">
                                  <a:latin typeface="Cambria Math" charset="0"/>
                                </a:rPr>
                              </m:ctrlPr>
                            </m:dPr>
                            <m:e>
                              <m:r>
                                <a:rPr lang="en-US" sz="2400" b="0" i="1" smtClean="0">
                                  <a:latin typeface="Cambria Math" charset="0"/>
                                </a:rPr>
                                <m:t>𝑎</m:t>
                              </m:r>
                              <m:r>
                                <a:rPr lang="en-US" sz="2400" b="0" i="1" smtClean="0">
                                  <a:latin typeface="Cambria Math" charset="0"/>
                                </a:rPr>
                                <m:t>+</m:t>
                              </m:r>
                              <m:r>
                                <a:rPr lang="en-US" sz="2400" b="0" i="1" smtClean="0">
                                  <a:latin typeface="Cambria Math" charset="0"/>
                                </a:rPr>
                                <m:t>𝑐</m:t>
                              </m:r>
                            </m:e>
                          </m:d>
                          <m:r>
                            <a:rPr lang="en-US" sz="2400" b="0" i="1" smtClean="0">
                              <a:latin typeface="Cambria Math" charset="0"/>
                            </a:rPr>
                            <m:t>!</m:t>
                          </m:r>
                          <m:d>
                            <m:dPr>
                              <m:ctrlPr>
                                <a:rPr lang="en-US" sz="2400" b="0" i="1" smtClean="0">
                                  <a:latin typeface="Cambria Math" charset="0"/>
                                </a:rPr>
                              </m:ctrlPr>
                            </m:dPr>
                            <m:e>
                              <m:r>
                                <a:rPr lang="en-US" sz="2400" b="0" i="1" smtClean="0">
                                  <a:latin typeface="Cambria Math" charset="0"/>
                                </a:rPr>
                                <m:t>𝑏</m:t>
                              </m:r>
                              <m:r>
                                <a:rPr lang="en-US" sz="2400" b="0" i="1" smtClean="0">
                                  <a:latin typeface="Cambria Math" charset="0"/>
                                </a:rPr>
                                <m:t>+</m:t>
                              </m:r>
                              <m:r>
                                <a:rPr lang="en-US" sz="2400" b="0" i="1" smtClean="0">
                                  <a:latin typeface="Cambria Math" charset="0"/>
                                </a:rPr>
                                <m:t>𝑑</m:t>
                              </m:r>
                            </m:e>
                          </m:d>
                          <m:r>
                            <a:rPr lang="en-US" sz="2400" b="0" i="1" smtClean="0">
                              <a:latin typeface="Cambria Math" charset="0"/>
                            </a:rPr>
                            <m:t>!</m:t>
                          </m:r>
                        </m:num>
                        <m:den>
                          <m:r>
                            <a:rPr lang="en-US" sz="2400" b="0" i="1" smtClean="0">
                              <a:latin typeface="Cambria Math" charset="0"/>
                            </a:rPr>
                            <m:t>𝑛</m:t>
                          </m:r>
                          <m:r>
                            <a:rPr lang="en-US" sz="2400" b="0" i="1" smtClean="0">
                              <a:latin typeface="Cambria Math" charset="0"/>
                            </a:rPr>
                            <m:t>!</m:t>
                          </m:r>
                          <m:r>
                            <a:rPr lang="en-US" sz="2400" b="0" i="1" smtClean="0">
                              <a:latin typeface="Cambria Math" charset="0"/>
                            </a:rPr>
                            <m:t>𝑎</m:t>
                          </m:r>
                          <m:r>
                            <a:rPr lang="en-US" sz="2400" b="0" i="1" smtClean="0">
                              <a:latin typeface="Cambria Math" charset="0"/>
                            </a:rPr>
                            <m:t>!</m:t>
                          </m:r>
                          <m:r>
                            <a:rPr lang="en-US" sz="2400" b="0" i="1" smtClean="0">
                              <a:latin typeface="Cambria Math" charset="0"/>
                            </a:rPr>
                            <m:t>𝑏</m:t>
                          </m:r>
                          <m:r>
                            <a:rPr lang="en-US" sz="2400" b="0" i="1" smtClean="0">
                              <a:latin typeface="Cambria Math" charset="0"/>
                            </a:rPr>
                            <m:t>!</m:t>
                          </m:r>
                          <m:r>
                            <a:rPr lang="en-US" sz="2400" b="0" i="1" smtClean="0">
                              <a:latin typeface="Cambria Math" charset="0"/>
                            </a:rPr>
                            <m:t>𝑐</m:t>
                          </m:r>
                          <m:r>
                            <a:rPr lang="en-US" sz="2400" b="0" i="1" smtClean="0">
                              <a:latin typeface="Cambria Math" charset="0"/>
                            </a:rPr>
                            <m:t>!</m:t>
                          </m:r>
                          <m:r>
                            <a:rPr lang="en-US" sz="2400" b="0" i="1" smtClean="0">
                              <a:latin typeface="Cambria Math" charset="0"/>
                            </a:rPr>
                            <m:t>𝑑</m:t>
                          </m:r>
                          <m:r>
                            <a:rPr lang="en-US" sz="2400" b="0" i="1" smtClean="0">
                              <a:latin typeface="Cambria Math" charset="0"/>
                            </a:rPr>
                            <m:t>!</m:t>
                          </m:r>
                        </m:den>
                      </m:f>
                      <m:r>
                        <a:rPr lang="en-US" sz="2400" b="0" i="1" smtClean="0">
                          <a:latin typeface="Cambria Math" charset="0"/>
                        </a:rPr>
                        <m:t> </m:t>
                      </m:r>
                    </m:oMath>
                  </m:oMathPara>
                </a14:m>
                <a:endParaRPr lang="en-US" sz="2400" dirty="0"/>
              </a:p>
            </p:txBody>
          </p:sp>
        </mc:Choice>
        <mc:Fallback xmlns="">
          <p:sp>
            <p:nvSpPr>
              <p:cNvPr id="8" name="TextBox 7"/>
              <p:cNvSpPr txBox="1">
                <a:spLocks noRot="1" noChangeAspect="1" noMove="1" noResize="1" noEditPoints="1" noAdjustHandles="1" noChangeArrowheads="1" noChangeShapeType="1" noTextEdit="1"/>
              </p:cNvSpPr>
              <p:nvPr/>
            </p:nvSpPr>
            <p:spPr>
              <a:xfrm>
                <a:off x="1822075" y="3200252"/>
                <a:ext cx="6397072" cy="716928"/>
              </a:xfrm>
              <a:prstGeom prst="rect">
                <a:avLst/>
              </a:prstGeom>
              <a:blipFill rotWithShape="0">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94466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Fisher's exact test</a:t>
            </a:r>
            <a:endParaRPr lang="en-US" dirty="0"/>
          </a:p>
        </p:txBody>
      </p:sp>
      <p:graphicFrame>
        <p:nvGraphicFramePr>
          <p:cNvPr id="4" name="Content Placeholder 3"/>
          <p:cNvGraphicFramePr>
            <a:graphicFrameLocks/>
          </p:cNvGraphicFramePr>
          <p:nvPr>
            <p:extLst>
              <p:ext uri="{D42A27DB-BD31-4B8C-83A1-F6EECF244321}">
                <p14:modId xmlns:p14="http://schemas.microsoft.com/office/powerpoint/2010/main" val="817511642"/>
              </p:ext>
            </p:extLst>
          </p:nvPr>
        </p:nvGraphicFramePr>
        <p:xfrm>
          <a:off x="6865729" y="178229"/>
          <a:ext cx="4927340" cy="1481180"/>
        </p:xfrm>
        <a:graphic>
          <a:graphicData uri="http://schemas.openxmlformats.org/drawingml/2006/table">
            <a:tbl>
              <a:tblPr firstRow="1" bandRow="1">
                <a:tableStyleId>{5C22544A-7EE6-4342-B048-85BDC9FD1C3A}</a:tableStyleId>
              </a:tblPr>
              <a:tblGrid>
                <a:gridCol w="1348069"/>
                <a:gridCol w="1196788"/>
                <a:gridCol w="1010885"/>
                <a:gridCol w="1371598"/>
              </a:tblGrid>
              <a:tr h="427827">
                <a:tc>
                  <a:txBody>
                    <a:bodyPr/>
                    <a:lstStyle/>
                    <a:p>
                      <a:endParaRPr lang="en-US" sz="16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600" b="1" dirty="0" smtClean="0">
                          <a:solidFill>
                            <a:schemeClr val="tx1"/>
                          </a:solidFill>
                        </a:rPr>
                        <a:t>Uninfected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600" b="1" baseline="0" dirty="0" smtClean="0">
                          <a:solidFill>
                            <a:schemeClr val="tx1"/>
                          </a:solidFill>
                        </a:rPr>
                        <a:t>Infected</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sz="1600" b="1" dirty="0" smtClean="0">
                          <a:solidFill>
                            <a:schemeClr val="tx1"/>
                          </a:solidFill>
                        </a:rPr>
                        <a:t>TOTAL</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309282">
                <a:tc>
                  <a:txBody>
                    <a:bodyPr/>
                    <a:lstStyle/>
                    <a:p>
                      <a:r>
                        <a:rPr lang="en-US" sz="1600" b="1" dirty="0" smtClean="0">
                          <a:solidFill>
                            <a:schemeClr val="tx1"/>
                          </a:solidFill>
                        </a:rPr>
                        <a:t>Eaten </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1 </a:t>
                      </a:r>
                      <a:endParaRPr lang="en-US" sz="1600" dirty="0">
                        <a:solidFill>
                          <a:srgbClr val="C0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47</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1" dirty="0" smtClean="0">
                          <a:solidFill>
                            <a:schemeClr val="tx1"/>
                          </a:solidFill>
                        </a:rPr>
                        <a:t>48</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46934">
                <a:tc>
                  <a:txBody>
                    <a:bodyPr/>
                    <a:lstStyle/>
                    <a:p>
                      <a:r>
                        <a:rPr lang="en-US" sz="1600" b="1" baseline="0" dirty="0" smtClean="0">
                          <a:solidFill>
                            <a:schemeClr val="tx1"/>
                          </a:solidFill>
                        </a:rPr>
                        <a:t>Not eaten</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49</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smtClean="0">
                          <a:solidFill>
                            <a:schemeClr val="tx1"/>
                          </a:solidFill>
                        </a:rPr>
                        <a:t>44</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1" dirty="0" smtClean="0">
                          <a:solidFill>
                            <a:schemeClr val="tx1"/>
                          </a:solidFill>
                        </a:rPr>
                        <a:t>93</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1139">
                <a:tc>
                  <a:txBody>
                    <a:bodyPr/>
                    <a:lstStyle/>
                    <a:p>
                      <a:pPr algn="l"/>
                      <a:r>
                        <a:rPr lang="en-US" sz="1600" b="1" dirty="0" smtClean="0">
                          <a:solidFill>
                            <a:schemeClr val="tx1"/>
                          </a:solidFill>
                        </a:rPr>
                        <a:t>TOTAL</a:t>
                      </a:r>
                      <a:endParaRPr lang="en-US" sz="16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600" b="1" dirty="0" smtClean="0">
                          <a:solidFill>
                            <a:schemeClr val="tx1"/>
                          </a:solidFill>
                        </a:rPr>
                        <a:t>50</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600" b="1" dirty="0" smtClean="0">
                          <a:solidFill>
                            <a:schemeClr val="tx1"/>
                          </a:solidFill>
                        </a:rPr>
                        <a:t>91</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1600" b="1" dirty="0" smtClean="0">
                          <a:solidFill>
                            <a:schemeClr val="tx1"/>
                          </a:solidFill>
                        </a:rPr>
                        <a:t>141</a:t>
                      </a:r>
                      <a:endParaRPr lang="en-US" sz="16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p:sp>
        <p:nvSpPr>
          <p:cNvPr id="5" name="TextBox 4"/>
          <p:cNvSpPr txBox="1"/>
          <p:nvPr/>
        </p:nvSpPr>
        <p:spPr>
          <a:xfrm>
            <a:off x="1278814" y="1869141"/>
            <a:ext cx="8646459" cy="5016758"/>
          </a:xfrm>
          <a:prstGeom prst="rect">
            <a:avLst/>
          </a:prstGeom>
          <a:noFill/>
        </p:spPr>
        <p:txBody>
          <a:bodyPr wrap="square" rtlCol="0">
            <a:spAutoFit/>
          </a:bodyPr>
          <a:lstStyle/>
          <a:p>
            <a:r>
              <a:rPr lang="en-US" sz="1600" dirty="0" smtClean="0">
                <a:latin typeface="Monaco" charset="0"/>
                <a:ea typeface="Monaco" charset="0"/>
                <a:cs typeface="Monaco" charset="0"/>
              </a:rPr>
              <a:t>&gt; </a:t>
            </a:r>
            <a:r>
              <a:rPr lang="en-US" sz="1600" dirty="0" err="1" smtClean="0">
                <a:latin typeface="Monaco" charset="0"/>
                <a:ea typeface="Monaco" charset="0"/>
                <a:cs typeface="Monaco" charset="0"/>
              </a:rPr>
              <a:t>chisq.test</a:t>
            </a:r>
            <a:r>
              <a:rPr lang="en-US" sz="1600" dirty="0" smtClean="0">
                <a:latin typeface="Monaco" charset="0"/>
                <a:ea typeface="Monaco" charset="0"/>
                <a:cs typeface="Monaco" charset="0"/>
              </a:rPr>
              <a:t>(</a:t>
            </a:r>
            <a:r>
              <a:rPr lang="en-US" sz="1600" dirty="0" err="1" smtClean="0">
                <a:latin typeface="Monaco" charset="0"/>
                <a:ea typeface="Monaco" charset="0"/>
                <a:cs typeface="Monaco" charset="0"/>
              </a:rPr>
              <a:t>data.table</a:t>
            </a:r>
            <a:r>
              <a:rPr lang="en-US" sz="1600" dirty="0" smtClean="0">
                <a:latin typeface="Monaco" charset="0"/>
                <a:ea typeface="Monaco" charset="0"/>
                <a:cs typeface="Monaco" charset="0"/>
              </a:rPr>
              <a:t>, correct=FALSE)</a:t>
            </a:r>
            <a:endParaRPr lang="en-US" sz="1600" dirty="0">
              <a:latin typeface="Monaco" charset="0"/>
              <a:ea typeface="Monaco" charset="0"/>
              <a:cs typeface="Monaco" charset="0"/>
            </a:endParaRPr>
          </a:p>
          <a:p>
            <a:r>
              <a:rPr lang="en-US" sz="1600" dirty="0">
                <a:latin typeface="Monaco" charset="0"/>
                <a:ea typeface="Monaco" charset="0"/>
                <a:cs typeface="Monaco" charset="0"/>
              </a:rPr>
              <a:t>Pearson's Chi-squared </a:t>
            </a:r>
            <a:r>
              <a:rPr lang="en-US" sz="1600" dirty="0" smtClean="0">
                <a:latin typeface="Monaco" charset="0"/>
                <a:ea typeface="Monaco" charset="0"/>
                <a:cs typeface="Monaco" charset="0"/>
              </a:rPr>
              <a:t>test</a:t>
            </a:r>
          </a:p>
          <a:p>
            <a:endParaRPr lang="en-US" sz="1600" dirty="0">
              <a:latin typeface="Monaco" charset="0"/>
              <a:ea typeface="Monaco" charset="0"/>
              <a:cs typeface="Monaco" charset="0"/>
            </a:endParaRPr>
          </a:p>
          <a:p>
            <a:r>
              <a:rPr lang="en-US" sz="1600" dirty="0" smtClean="0">
                <a:latin typeface="Monaco" charset="0"/>
                <a:ea typeface="Monaco" charset="0"/>
                <a:cs typeface="Monaco" charset="0"/>
              </a:rPr>
              <a:t>data</a:t>
            </a:r>
            <a:r>
              <a:rPr lang="en-US" sz="1600" dirty="0">
                <a:latin typeface="Monaco" charset="0"/>
                <a:ea typeface="Monaco" charset="0"/>
                <a:cs typeface="Monaco" charset="0"/>
              </a:rPr>
              <a:t>:  </a:t>
            </a:r>
            <a:r>
              <a:rPr lang="en-US" sz="1600" dirty="0" err="1" smtClean="0">
                <a:latin typeface="Monaco" charset="0"/>
                <a:ea typeface="Monaco" charset="0"/>
                <a:cs typeface="Monaco" charset="0"/>
              </a:rPr>
              <a:t>data.table</a:t>
            </a:r>
            <a:endParaRPr lang="en-US" sz="1600" dirty="0">
              <a:latin typeface="Monaco" charset="0"/>
              <a:ea typeface="Monaco" charset="0"/>
              <a:cs typeface="Monaco" charset="0"/>
            </a:endParaRPr>
          </a:p>
          <a:p>
            <a:r>
              <a:rPr lang="en-US" sz="1600" dirty="0">
                <a:latin typeface="Monaco" charset="0"/>
                <a:ea typeface="Monaco" charset="0"/>
                <a:cs typeface="Monaco" charset="0"/>
              </a:rPr>
              <a:t>X-squared = 31.906, </a:t>
            </a:r>
            <a:r>
              <a:rPr lang="en-US" sz="1600" dirty="0" err="1">
                <a:latin typeface="Monaco" charset="0"/>
                <a:ea typeface="Monaco" charset="0"/>
                <a:cs typeface="Monaco" charset="0"/>
              </a:rPr>
              <a:t>df</a:t>
            </a:r>
            <a:r>
              <a:rPr lang="en-US" sz="1600" dirty="0">
                <a:latin typeface="Monaco" charset="0"/>
                <a:ea typeface="Monaco" charset="0"/>
                <a:cs typeface="Monaco" charset="0"/>
              </a:rPr>
              <a:t> = 1, p-value = </a:t>
            </a:r>
            <a:r>
              <a:rPr lang="en-US" sz="1600" dirty="0" smtClean="0">
                <a:latin typeface="Monaco" charset="0"/>
                <a:ea typeface="Monaco" charset="0"/>
                <a:cs typeface="Monaco" charset="0"/>
              </a:rPr>
              <a:t>1.618e-08</a:t>
            </a:r>
          </a:p>
          <a:p>
            <a:endParaRPr lang="en-US" sz="1600" dirty="0">
              <a:latin typeface="Monaco" charset="0"/>
              <a:ea typeface="Monaco" charset="0"/>
              <a:cs typeface="Monaco" charset="0"/>
            </a:endParaRPr>
          </a:p>
          <a:p>
            <a:endParaRPr lang="en-US" sz="1600" dirty="0" smtClean="0">
              <a:latin typeface="Monaco" charset="0"/>
              <a:ea typeface="Monaco" charset="0"/>
              <a:cs typeface="Monaco" charset="0"/>
            </a:endParaRPr>
          </a:p>
          <a:p>
            <a:r>
              <a:rPr lang="en-US" sz="1600" dirty="0">
                <a:latin typeface="Monaco" charset="0"/>
                <a:ea typeface="Monaco" charset="0"/>
                <a:cs typeface="Monaco" charset="0"/>
              </a:rPr>
              <a:t>&gt; </a:t>
            </a:r>
            <a:r>
              <a:rPr lang="en-US" sz="1600" dirty="0" err="1" smtClean="0">
                <a:latin typeface="Monaco" charset="0"/>
                <a:ea typeface="Monaco" charset="0"/>
                <a:cs typeface="Monaco" charset="0"/>
              </a:rPr>
              <a:t>fisher.test</a:t>
            </a:r>
            <a:r>
              <a:rPr lang="en-US" sz="1600" dirty="0" smtClean="0">
                <a:latin typeface="Monaco" charset="0"/>
                <a:ea typeface="Monaco" charset="0"/>
                <a:cs typeface="Monaco" charset="0"/>
              </a:rPr>
              <a:t>(</a:t>
            </a:r>
            <a:r>
              <a:rPr lang="en-US" sz="1600" dirty="0" err="1" smtClean="0">
                <a:latin typeface="Monaco" charset="0"/>
                <a:ea typeface="Monaco" charset="0"/>
                <a:cs typeface="Monaco" charset="0"/>
              </a:rPr>
              <a:t>data.table</a:t>
            </a:r>
            <a:r>
              <a:rPr lang="en-US" sz="1600" dirty="0" smtClean="0">
                <a:latin typeface="Monaco" charset="0"/>
                <a:ea typeface="Monaco" charset="0"/>
                <a:cs typeface="Monaco" charset="0"/>
              </a:rPr>
              <a:t>)</a:t>
            </a:r>
            <a:endParaRPr lang="en-US" sz="1600" dirty="0">
              <a:latin typeface="Monaco" charset="0"/>
              <a:ea typeface="Monaco" charset="0"/>
              <a:cs typeface="Monaco" charset="0"/>
            </a:endParaRPr>
          </a:p>
          <a:p>
            <a:r>
              <a:rPr lang="en-US" sz="1600" dirty="0">
                <a:latin typeface="Monaco" charset="0"/>
                <a:ea typeface="Monaco" charset="0"/>
                <a:cs typeface="Monaco" charset="0"/>
              </a:rPr>
              <a:t>Fisher's Exact Test for Count </a:t>
            </a:r>
            <a:r>
              <a:rPr lang="en-US" sz="1600" dirty="0" smtClean="0">
                <a:latin typeface="Monaco" charset="0"/>
                <a:ea typeface="Monaco" charset="0"/>
                <a:cs typeface="Monaco" charset="0"/>
              </a:rPr>
              <a:t>Data</a:t>
            </a:r>
            <a:r>
              <a:rPr lang="en-US" sz="1600" dirty="0">
                <a:latin typeface="Monaco" charset="0"/>
                <a:ea typeface="Monaco" charset="0"/>
                <a:cs typeface="Monaco" charset="0"/>
              </a:rPr>
              <a:t/>
            </a:r>
            <a:br>
              <a:rPr lang="en-US" sz="1600" dirty="0">
                <a:latin typeface="Monaco" charset="0"/>
                <a:ea typeface="Monaco" charset="0"/>
                <a:cs typeface="Monaco" charset="0"/>
              </a:rPr>
            </a:br>
            <a:endParaRPr lang="en-US" sz="1600" dirty="0">
              <a:latin typeface="Monaco" charset="0"/>
              <a:ea typeface="Monaco" charset="0"/>
              <a:cs typeface="Monaco" charset="0"/>
            </a:endParaRPr>
          </a:p>
          <a:p>
            <a:r>
              <a:rPr lang="en-US" sz="1600" dirty="0">
                <a:latin typeface="Monaco" charset="0"/>
                <a:ea typeface="Monaco" charset="0"/>
                <a:cs typeface="Monaco" charset="0"/>
              </a:rPr>
              <a:t>data:  </a:t>
            </a:r>
            <a:r>
              <a:rPr lang="en-US" sz="1600" dirty="0" err="1" smtClean="0">
                <a:latin typeface="Monaco" charset="0"/>
                <a:ea typeface="Monaco" charset="0"/>
                <a:cs typeface="Monaco" charset="0"/>
              </a:rPr>
              <a:t>data.table</a:t>
            </a:r>
            <a:endParaRPr lang="en-US" sz="1600" dirty="0">
              <a:latin typeface="Monaco" charset="0"/>
              <a:ea typeface="Monaco" charset="0"/>
              <a:cs typeface="Monaco" charset="0"/>
            </a:endParaRPr>
          </a:p>
          <a:p>
            <a:r>
              <a:rPr lang="en-US" sz="1600" dirty="0">
                <a:latin typeface="Monaco" charset="0"/>
                <a:ea typeface="Monaco" charset="0"/>
                <a:cs typeface="Monaco" charset="0"/>
              </a:rPr>
              <a:t>p-value = 8.37e-10</a:t>
            </a:r>
          </a:p>
          <a:p>
            <a:r>
              <a:rPr lang="en-US" sz="1600" dirty="0">
                <a:latin typeface="Monaco" charset="0"/>
                <a:ea typeface="Monaco" charset="0"/>
                <a:cs typeface="Monaco" charset="0"/>
              </a:rPr>
              <a:t>alternative hypothesis: true odds ratio is not equal to 1</a:t>
            </a:r>
          </a:p>
          <a:p>
            <a:r>
              <a:rPr lang="en-US" sz="1600" dirty="0">
                <a:latin typeface="Monaco" charset="0"/>
                <a:ea typeface="Monaco" charset="0"/>
                <a:cs typeface="Monaco" charset="0"/>
              </a:rPr>
              <a:t>95 percent confidence interval:</a:t>
            </a:r>
          </a:p>
          <a:p>
            <a:r>
              <a:rPr lang="en-US" sz="1600" dirty="0">
                <a:latin typeface="Monaco" charset="0"/>
                <a:ea typeface="Monaco" charset="0"/>
                <a:cs typeface="Monaco" charset="0"/>
              </a:rPr>
              <a:t> 0.0005344122 0.1417331275</a:t>
            </a:r>
          </a:p>
          <a:p>
            <a:r>
              <a:rPr lang="en-US" sz="1600" dirty="0">
                <a:latin typeface="Monaco" charset="0"/>
                <a:ea typeface="Monaco" charset="0"/>
                <a:cs typeface="Monaco" charset="0"/>
              </a:rPr>
              <a:t>sample estimates:</a:t>
            </a:r>
          </a:p>
          <a:p>
            <a:r>
              <a:rPr lang="en-US" sz="1600" dirty="0">
                <a:latin typeface="Monaco" charset="0"/>
                <a:ea typeface="Monaco" charset="0"/>
                <a:cs typeface="Monaco" charset="0"/>
              </a:rPr>
              <a:t>odds ratio </a:t>
            </a:r>
          </a:p>
          <a:p>
            <a:r>
              <a:rPr lang="en-US" sz="1600" dirty="0">
                <a:latin typeface="Monaco" charset="0"/>
                <a:ea typeface="Monaco" charset="0"/>
                <a:cs typeface="Monaco" charset="0"/>
              </a:rPr>
              <a:t>0.02222648 </a:t>
            </a:r>
          </a:p>
          <a:p>
            <a:endParaRPr lang="en-US" sz="1600" dirty="0">
              <a:latin typeface="Monaco" charset="0"/>
              <a:ea typeface="Monaco" charset="0"/>
              <a:cs typeface="Monaco" charset="0"/>
            </a:endParaRPr>
          </a:p>
          <a:p>
            <a:endParaRPr lang="en-US" sz="1600" dirty="0">
              <a:latin typeface="Monaco" charset="0"/>
              <a:ea typeface="Monaco" charset="0"/>
              <a:cs typeface="Monaco" charset="0"/>
            </a:endParaRPr>
          </a:p>
        </p:txBody>
      </p:sp>
      <p:sp>
        <p:nvSpPr>
          <p:cNvPr id="6" name="TextBox 5"/>
          <p:cNvSpPr txBox="1"/>
          <p:nvPr/>
        </p:nvSpPr>
        <p:spPr>
          <a:xfrm>
            <a:off x="3556073" y="4436377"/>
            <a:ext cx="4706470" cy="400110"/>
          </a:xfrm>
          <a:prstGeom prst="rect">
            <a:avLst/>
          </a:prstGeom>
          <a:noFill/>
        </p:spPr>
        <p:txBody>
          <a:bodyPr wrap="square" rtlCol="0">
            <a:spAutoFit/>
          </a:bodyPr>
          <a:lstStyle/>
          <a:p>
            <a:r>
              <a:rPr lang="en-US" sz="2000" b="1" dirty="0" smtClean="0">
                <a:solidFill>
                  <a:srgbClr val="C00000"/>
                </a:solidFill>
              </a:rPr>
              <a:t>Exact </a:t>
            </a:r>
            <a:r>
              <a:rPr lang="en-US" sz="2000" dirty="0" smtClean="0">
                <a:solidFill>
                  <a:srgbClr val="C00000"/>
                </a:solidFill>
              </a:rPr>
              <a:t>P-value</a:t>
            </a:r>
            <a:endParaRPr lang="en-US" sz="2000" dirty="0">
              <a:solidFill>
                <a:srgbClr val="C00000"/>
              </a:solidFill>
            </a:endParaRPr>
          </a:p>
        </p:txBody>
      </p:sp>
      <p:sp>
        <p:nvSpPr>
          <p:cNvPr id="7" name="TextBox 6"/>
          <p:cNvSpPr txBox="1"/>
          <p:nvPr/>
        </p:nvSpPr>
        <p:spPr>
          <a:xfrm>
            <a:off x="2747682" y="6001871"/>
            <a:ext cx="9190446" cy="400110"/>
          </a:xfrm>
          <a:prstGeom prst="rect">
            <a:avLst/>
          </a:prstGeom>
          <a:noFill/>
        </p:spPr>
        <p:txBody>
          <a:bodyPr wrap="square" rtlCol="0">
            <a:spAutoFit/>
          </a:bodyPr>
          <a:lstStyle/>
          <a:p>
            <a:r>
              <a:rPr lang="en-US" sz="2000" dirty="0" smtClean="0">
                <a:solidFill>
                  <a:srgbClr val="C00000"/>
                </a:solidFill>
              </a:rPr>
              <a:t>Our OR = </a:t>
            </a:r>
            <a:r>
              <a:rPr lang="hr-HR" sz="2000" dirty="0" smtClean="0">
                <a:solidFill>
                  <a:srgbClr val="C00000"/>
                </a:solidFill>
              </a:rPr>
              <a:t>52.3</a:t>
            </a:r>
            <a:r>
              <a:rPr lang="en-US" sz="2000" dirty="0" smtClean="0">
                <a:solidFill>
                  <a:srgbClr val="C00000"/>
                </a:solidFill>
              </a:rPr>
              <a:t>, or 0.019. Slight differences are expected because </a:t>
            </a:r>
            <a:r>
              <a:rPr lang="en-US" sz="2000" dirty="0" err="1" smtClean="0">
                <a:solidFill>
                  <a:srgbClr val="C00000"/>
                </a:solidFill>
              </a:rPr>
              <a:t>fisher.test</a:t>
            </a:r>
            <a:r>
              <a:rPr lang="en-US" sz="2000" dirty="0" smtClean="0">
                <a:solidFill>
                  <a:srgbClr val="C00000"/>
                </a:solidFill>
              </a:rPr>
              <a:t>() uses ML </a:t>
            </a:r>
            <a:endParaRPr lang="en-US" sz="2000" dirty="0">
              <a:solidFill>
                <a:srgbClr val="C00000"/>
              </a:solidFill>
            </a:endParaRPr>
          </a:p>
        </p:txBody>
      </p:sp>
      <p:sp>
        <p:nvSpPr>
          <p:cNvPr id="8" name="TextBox 7"/>
          <p:cNvSpPr txBox="1"/>
          <p:nvPr/>
        </p:nvSpPr>
        <p:spPr>
          <a:xfrm>
            <a:off x="7231658" y="2824793"/>
            <a:ext cx="4706470" cy="400110"/>
          </a:xfrm>
          <a:prstGeom prst="rect">
            <a:avLst/>
          </a:prstGeom>
          <a:noFill/>
        </p:spPr>
        <p:txBody>
          <a:bodyPr wrap="square" rtlCol="0">
            <a:spAutoFit/>
          </a:bodyPr>
          <a:lstStyle/>
          <a:p>
            <a:r>
              <a:rPr lang="en-US" sz="2000" b="1" dirty="0" smtClean="0">
                <a:solidFill>
                  <a:srgbClr val="C00000"/>
                </a:solidFill>
              </a:rPr>
              <a:t>Approximate </a:t>
            </a:r>
            <a:r>
              <a:rPr lang="en-US" sz="2000" dirty="0" smtClean="0">
                <a:solidFill>
                  <a:srgbClr val="C00000"/>
                </a:solidFill>
              </a:rPr>
              <a:t>P-value</a:t>
            </a:r>
            <a:endParaRPr lang="en-US" sz="2000" dirty="0">
              <a:solidFill>
                <a:srgbClr val="C00000"/>
              </a:solidFill>
            </a:endParaRPr>
          </a:p>
        </p:txBody>
      </p:sp>
    </p:spTree>
    <p:extLst>
      <p:ext uri="{BB962C8B-B14F-4D97-AF65-F5344CB8AC3E}">
        <p14:creationId xmlns:p14="http://schemas.microsoft.com/office/powerpoint/2010/main" val="10971906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Binomial test</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14:m>
                  <m:oMath xmlns:m="http://schemas.openxmlformats.org/officeDocument/2006/math">
                    <m:r>
                      <a:rPr lang="en-US" i="1" smtClean="0">
                        <a:solidFill>
                          <a:schemeClr val="tx1"/>
                        </a:solidFill>
                        <a:latin typeface="Cambria Math" charset="0"/>
                      </a:rPr>
                      <m:t>𝑃</m:t>
                    </m:r>
                    <m:d>
                      <m:dPr>
                        <m:ctrlPr>
                          <a:rPr lang="en-US" i="1">
                            <a:solidFill>
                              <a:schemeClr val="tx1"/>
                            </a:solidFill>
                            <a:latin typeface="Cambria Math" charset="0"/>
                          </a:rPr>
                        </m:ctrlPr>
                      </m:dPr>
                      <m:e>
                        <m:r>
                          <a:rPr lang="en-US" i="1">
                            <a:solidFill>
                              <a:schemeClr val="tx1"/>
                            </a:solidFill>
                            <a:latin typeface="Cambria Math" charset="0"/>
                          </a:rPr>
                          <m:t>𝑘</m:t>
                        </m:r>
                        <m:r>
                          <a:rPr lang="en-US" b="0" i="1" smtClean="0">
                            <a:solidFill>
                              <a:schemeClr val="tx1"/>
                            </a:solidFill>
                            <a:latin typeface="Cambria Math" charset="0"/>
                          </a:rPr>
                          <m:t> </m:t>
                        </m:r>
                        <m:r>
                          <a:rPr lang="en-US" b="0" i="1" smtClean="0">
                            <a:solidFill>
                              <a:schemeClr val="tx1"/>
                            </a:solidFill>
                            <a:latin typeface="Cambria Math" charset="0"/>
                          </a:rPr>
                          <m:t>𝑠𝑢𝑐𝑐𝑒𝑠𝑠𝑒𝑠</m:t>
                        </m:r>
                      </m:e>
                    </m:d>
                    <m:r>
                      <a:rPr lang="en-US" i="1">
                        <a:solidFill>
                          <a:schemeClr val="tx1"/>
                        </a:solidFill>
                        <a:latin typeface="Cambria Math" charset="0"/>
                      </a:rPr>
                      <m:t>= </m:t>
                    </m:r>
                    <m:d>
                      <m:dPr>
                        <m:ctrlPr>
                          <a:rPr lang="mr-IN" i="1">
                            <a:solidFill>
                              <a:schemeClr val="tx1"/>
                            </a:solidFill>
                            <a:latin typeface="Cambria Math" charset="0"/>
                          </a:rPr>
                        </m:ctrlPr>
                      </m:dPr>
                      <m:e>
                        <m:f>
                          <m:fPr>
                            <m:type m:val="noBar"/>
                            <m:ctrlPr>
                              <a:rPr lang="mr-IN" i="1">
                                <a:solidFill>
                                  <a:schemeClr val="tx1"/>
                                </a:solidFill>
                                <a:latin typeface="Cambria Math" charset="0"/>
                              </a:rPr>
                            </m:ctrlPr>
                          </m:fPr>
                          <m:num>
                            <m:r>
                              <a:rPr lang="en-US" i="1">
                                <a:solidFill>
                                  <a:schemeClr val="tx1"/>
                                </a:solidFill>
                                <a:latin typeface="Cambria Math" charset="0"/>
                              </a:rPr>
                              <m:t>𝑛</m:t>
                            </m:r>
                          </m:num>
                          <m:den>
                            <m:r>
                              <a:rPr lang="en-US" i="1">
                                <a:solidFill>
                                  <a:schemeClr val="tx1"/>
                                </a:solidFill>
                                <a:latin typeface="Cambria Math" charset="0"/>
                              </a:rPr>
                              <m:t>𝑘</m:t>
                            </m:r>
                          </m:den>
                        </m:f>
                      </m:e>
                    </m:d>
                    <m:sSup>
                      <m:sSupPr>
                        <m:ctrlPr>
                          <a:rPr lang="mr-IN" i="1">
                            <a:solidFill>
                              <a:schemeClr val="tx1"/>
                            </a:solidFill>
                            <a:latin typeface="Cambria Math" charset="0"/>
                          </a:rPr>
                        </m:ctrlPr>
                      </m:sSupPr>
                      <m:e>
                        <m:r>
                          <a:rPr lang="en-US" i="1">
                            <a:solidFill>
                              <a:schemeClr val="tx1"/>
                            </a:solidFill>
                            <a:latin typeface="Cambria Math" charset="0"/>
                          </a:rPr>
                          <m:t>𝑝</m:t>
                        </m:r>
                      </m:e>
                      <m:sup>
                        <m:r>
                          <a:rPr lang="en-US" i="1">
                            <a:solidFill>
                              <a:schemeClr val="tx1"/>
                            </a:solidFill>
                            <a:latin typeface="Cambria Math" charset="0"/>
                          </a:rPr>
                          <m:t>𝑘</m:t>
                        </m:r>
                      </m:sup>
                    </m:sSup>
                    <m:sSup>
                      <m:sSupPr>
                        <m:ctrlPr>
                          <a:rPr lang="mr-IN" i="1">
                            <a:solidFill>
                              <a:schemeClr val="tx1"/>
                            </a:solidFill>
                            <a:latin typeface="Cambria Math" charset="0"/>
                          </a:rPr>
                        </m:ctrlPr>
                      </m:sSupPr>
                      <m:e>
                        <m:d>
                          <m:dPr>
                            <m:ctrlPr>
                              <a:rPr lang="en-US" i="1">
                                <a:solidFill>
                                  <a:schemeClr val="tx1"/>
                                </a:solidFill>
                                <a:latin typeface="Cambria Math" charset="0"/>
                              </a:rPr>
                            </m:ctrlPr>
                          </m:dPr>
                          <m:e>
                            <m:r>
                              <a:rPr lang="en-US" i="1">
                                <a:solidFill>
                                  <a:schemeClr val="tx1"/>
                                </a:solidFill>
                                <a:latin typeface="Cambria Math" charset="0"/>
                              </a:rPr>
                              <m:t>1−</m:t>
                            </m:r>
                            <m:r>
                              <a:rPr lang="en-US" i="1">
                                <a:solidFill>
                                  <a:schemeClr val="tx1"/>
                                </a:solidFill>
                                <a:latin typeface="Cambria Math" charset="0"/>
                              </a:rPr>
                              <m:t>𝑝</m:t>
                            </m:r>
                          </m:e>
                        </m:d>
                      </m:e>
                      <m:sup>
                        <m:r>
                          <a:rPr lang="en-US" i="1">
                            <a:solidFill>
                              <a:schemeClr val="tx1"/>
                            </a:solidFill>
                            <a:latin typeface="Cambria Math" charset="0"/>
                          </a:rPr>
                          <m:t>(</m:t>
                        </m:r>
                        <m:r>
                          <a:rPr lang="en-US" i="1">
                            <a:solidFill>
                              <a:schemeClr val="tx1"/>
                            </a:solidFill>
                            <a:latin typeface="Cambria Math" charset="0"/>
                          </a:rPr>
                          <m:t>𝑛</m:t>
                        </m:r>
                        <m:r>
                          <a:rPr lang="en-US" i="1">
                            <a:solidFill>
                              <a:schemeClr val="tx1"/>
                            </a:solidFill>
                            <a:latin typeface="Cambria Math" charset="0"/>
                          </a:rPr>
                          <m:t>−</m:t>
                        </m:r>
                        <m:r>
                          <a:rPr lang="en-US" i="1">
                            <a:solidFill>
                              <a:schemeClr val="tx1"/>
                            </a:solidFill>
                            <a:latin typeface="Cambria Math" charset="0"/>
                          </a:rPr>
                          <m:t>𝑘</m:t>
                        </m:r>
                        <m:r>
                          <a:rPr lang="en-US" i="1">
                            <a:solidFill>
                              <a:schemeClr val="tx1"/>
                            </a:solidFill>
                            <a:latin typeface="Cambria Math" charset="0"/>
                          </a:rPr>
                          <m:t>)</m:t>
                        </m:r>
                      </m:sup>
                    </m:sSup>
                    <m:r>
                      <a:rPr lang="en-US" i="1">
                        <a:solidFill>
                          <a:schemeClr val="tx1"/>
                        </a:solidFill>
                        <a:latin typeface="Cambria Math" charset="0"/>
                      </a:rPr>
                      <m:t>=</m:t>
                    </m:r>
                    <m:d>
                      <m:dPr>
                        <m:ctrlPr>
                          <a:rPr lang="mr-IN" i="1">
                            <a:solidFill>
                              <a:schemeClr val="tx1"/>
                            </a:solidFill>
                            <a:latin typeface="Cambria Math" charset="0"/>
                          </a:rPr>
                        </m:ctrlPr>
                      </m:dPr>
                      <m:e>
                        <m:f>
                          <m:fPr>
                            <m:type m:val="noBar"/>
                            <m:ctrlPr>
                              <a:rPr lang="mr-IN" i="1">
                                <a:solidFill>
                                  <a:schemeClr val="tx1"/>
                                </a:solidFill>
                                <a:latin typeface="Cambria Math" charset="0"/>
                              </a:rPr>
                            </m:ctrlPr>
                          </m:fPr>
                          <m:num>
                            <m:r>
                              <a:rPr lang="en-US" i="1">
                                <a:solidFill>
                                  <a:schemeClr val="tx1"/>
                                </a:solidFill>
                                <a:latin typeface="Cambria Math" charset="0"/>
                              </a:rPr>
                              <m:t>𝑛</m:t>
                            </m:r>
                          </m:num>
                          <m:den>
                            <m:r>
                              <a:rPr lang="en-US" i="1">
                                <a:solidFill>
                                  <a:schemeClr val="tx1"/>
                                </a:solidFill>
                                <a:latin typeface="Cambria Math" charset="0"/>
                              </a:rPr>
                              <m:t>𝑘</m:t>
                            </m:r>
                          </m:den>
                        </m:f>
                      </m:e>
                    </m:d>
                    <m:sSup>
                      <m:sSupPr>
                        <m:ctrlPr>
                          <a:rPr lang="mr-IN" i="1">
                            <a:solidFill>
                              <a:schemeClr val="tx1"/>
                            </a:solidFill>
                            <a:latin typeface="Cambria Math" charset="0"/>
                          </a:rPr>
                        </m:ctrlPr>
                      </m:sSupPr>
                      <m:e>
                        <m:r>
                          <a:rPr lang="en-US" i="1">
                            <a:solidFill>
                              <a:schemeClr val="tx1"/>
                            </a:solidFill>
                            <a:latin typeface="Cambria Math" charset="0"/>
                          </a:rPr>
                          <m:t>𝑝</m:t>
                        </m:r>
                      </m:e>
                      <m:sup>
                        <m:r>
                          <a:rPr lang="en-US" i="1">
                            <a:solidFill>
                              <a:schemeClr val="tx1"/>
                            </a:solidFill>
                            <a:latin typeface="Cambria Math" charset="0"/>
                          </a:rPr>
                          <m:t>𝑘</m:t>
                        </m:r>
                      </m:sup>
                    </m:sSup>
                    <m:sSup>
                      <m:sSupPr>
                        <m:ctrlPr>
                          <a:rPr lang="mr-IN" i="1">
                            <a:solidFill>
                              <a:schemeClr val="tx1"/>
                            </a:solidFill>
                            <a:latin typeface="Cambria Math" charset="0"/>
                          </a:rPr>
                        </m:ctrlPr>
                      </m:sSupPr>
                      <m:e>
                        <m:r>
                          <a:rPr lang="en-US" i="1">
                            <a:solidFill>
                              <a:schemeClr val="tx1"/>
                            </a:solidFill>
                            <a:latin typeface="Cambria Math" charset="0"/>
                          </a:rPr>
                          <m:t>𝑞</m:t>
                        </m:r>
                      </m:e>
                      <m:sup>
                        <m:r>
                          <a:rPr lang="en-US" i="1">
                            <a:solidFill>
                              <a:schemeClr val="tx1"/>
                            </a:solidFill>
                            <a:latin typeface="Cambria Math" charset="0"/>
                          </a:rPr>
                          <m:t>(</m:t>
                        </m:r>
                        <m:r>
                          <a:rPr lang="en-US" i="1">
                            <a:solidFill>
                              <a:schemeClr val="tx1"/>
                            </a:solidFill>
                            <a:latin typeface="Cambria Math" charset="0"/>
                          </a:rPr>
                          <m:t>𝑛</m:t>
                        </m:r>
                        <m:r>
                          <a:rPr lang="en-US" i="1">
                            <a:solidFill>
                              <a:schemeClr val="tx1"/>
                            </a:solidFill>
                            <a:latin typeface="Cambria Math" charset="0"/>
                          </a:rPr>
                          <m:t>−</m:t>
                        </m:r>
                        <m:r>
                          <a:rPr lang="en-US" i="1">
                            <a:solidFill>
                              <a:schemeClr val="tx1"/>
                            </a:solidFill>
                            <a:latin typeface="Cambria Math" charset="0"/>
                          </a:rPr>
                          <m:t>𝑘</m:t>
                        </m:r>
                        <m:r>
                          <a:rPr lang="en-US" i="1">
                            <a:solidFill>
                              <a:schemeClr val="tx1"/>
                            </a:solidFill>
                            <a:latin typeface="Cambria Math" charset="0"/>
                          </a:rPr>
                          <m:t>)</m:t>
                        </m:r>
                      </m:sup>
                    </m:sSup>
                  </m:oMath>
                </a14:m>
                <a:endParaRPr lang="en-US" i="1" dirty="0" smtClean="0">
                  <a:solidFill>
                    <a:schemeClr val="tx1"/>
                  </a:solidFill>
                  <a:latin typeface="Cambria Math" charset="0"/>
                </a:endParaRPr>
              </a:p>
              <a:p>
                <a:pPr lvl="1"/>
                <a:r>
                  <a:rPr lang="en-US" dirty="0" smtClean="0">
                    <a:solidFill>
                      <a:schemeClr val="tx1"/>
                    </a:solidFill>
                  </a:rPr>
                  <a:t>Binomial coefficient:  </a:t>
                </a:r>
                <a14:m>
                  <m:oMath xmlns:m="http://schemas.openxmlformats.org/officeDocument/2006/math">
                    <m:d>
                      <m:dPr>
                        <m:ctrlPr>
                          <a:rPr lang="mr-IN" i="1">
                            <a:solidFill>
                              <a:schemeClr val="tx1"/>
                            </a:solidFill>
                            <a:latin typeface="Cambria Math" charset="0"/>
                          </a:rPr>
                        </m:ctrlPr>
                      </m:dPr>
                      <m:e>
                        <m:f>
                          <m:fPr>
                            <m:type m:val="noBar"/>
                            <m:ctrlPr>
                              <a:rPr lang="mr-IN" i="1">
                                <a:solidFill>
                                  <a:schemeClr val="tx1"/>
                                </a:solidFill>
                                <a:latin typeface="Cambria Math" charset="0"/>
                              </a:rPr>
                            </m:ctrlPr>
                          </m:fPr>
                          <m:num>
                            <m:r>
                              <a:rPr lang="en-US" i="1">
                                <a:solidFill>
                                  <a:schemeClr val="tx1"/>
                                </a:solidFill>
                                <a:latin typeface="Cambria Math" charset="0"/>
                              </a:rPr>
                              <m:t>𝑛</m:t>
                            </m:r>
                          </m:num>
                          <m:den>
                            <m:r>
                              <a:rPr lang="en-US" i="1">
                                <a:solidFill>
                                  <a:schemeClr val="tx1"/>
                                </a:solidFill>
                                <a:latin typeface="Cambria Math" charset="0"/>
                              </a:rPr>
                              <m:t>𝑘</m:t>
                            </m:r>
                          </m:den>
                        </m:f>
                      </m:e>
                    </m:d>
                    <m:r>
                      <a:rPr lang="en-US" i="1">
                        <a:solidFill>
                          <a:schemeClr val="tx1"/>
                        </a:solidFill>
                        <a:latin typeface="Cambria Math" charset="0"/>
                      </a:rPr>
                      <m:t>= </m:t>
                    </m:r>
                    <m:f>
                      <m:fPr>
                        <m:ctrlPr>
                          <a:rPr lang="mr-IN" i="1">
                            <a:solidFill>
                              <a:schemeClr val="tx1"/>
                            </a:solidFill>
                            <a:latin typeface="Cambria Math" charset="0"/>
                          </a:rPr>
                        </m:ctrlPr>
                      </m:fPr>
                      <m:num>
                        <m:r>
                          <a:rPr lang="en-US" i="1">
                            <a:solidFill>
                              <a:schemeClr val="tx1"/>
                            </a:solidFill>
                            <a:latin typeface="Cambria Math" charset="0"/>
                          </a:rPr>
                          <m:t>𝑛</m:t>
                        </m:r>
                        <m:r>
                          <a:rPr lang="en-US" i="1">
                            <a:solidFill>
                              <a:schemeClr val="tx1"/>
                            </a:solidFill>
                            <a:latin typeface="Cambria Math" charset="0"/>
                          </a:rPr>
                          <m:t>!</m:t>
                        </m:r>
                      </m:num>
                      <m:den>
                        <m:r>
                          <a:rPr lang="en-US" i="1">
                            <a:solidFill>
                              <a:schemeClr val="tx1"/>
                            </a:solidFill>
                            <a:latin typeface="Cambria Math" charset="0"/>
                          </a:rPr>
                          <m:t>𝑘</m:t>
                        </m:r>
                        <m:r>
                          <a:rPr lang="en-US" i="1">
                            <a:solidFill>
                              <a:schemeClr val="tx1"/>
                            </a:solidFill>
                            <a:latin typeface="Cambria Math" charset="0"/>
                          </a:rPr>
                          <m:t>!</m:t>
                        </m:r>
                        <m:d>
                          <m:dPr>
                            <m:ctrlPr>
                              <a:rPr lang="en-US" i="1">
                                <a:solidFill>
                                  <a:schemeClr val="tx1"/>
                                </a:solidFill>
                                <a:latin typeface="Cambria Math" charset="0"/>
                              </a:rPr>
                            </m:ctrlPr>
                          </m:dPr>
                          <m:e>
                            <m:r>
                              <a:rPr lang="en-US" i="1">
                                <a:solidFill>
                                  <a:schemeClr val="tx1"/>
                                </a:solidFill>
                                <a:latin typeface="Cambria Math" charset="0"/>
                              </a:rPr>
                              <m:t>𝑛</m:t>
                            </m:r>
                            <m:r>
                              <a:rPr lang="en-US" i="1">
                                <a:solidFill>
                                  <a:schemeClr val="tx1"/>
                                </a:solidFill>
                                <a:latin typeface="Cambria Math" charset="0"/>
                              </a:rPr>
                              <m:t>−</m:t>
                            </m:r>
                            <m:r>
                              <a:rPr lang="en-US" i="1">
                                <a:solidFill>
                                  <a:schemeClr val="tx1"/>
                                </a:solidFill>
                                <a:latin typeface="Cambria Math" charset="0"/>
                              </a:rPr>
                              <m:t>𝑘</m:t>
                            </m:r>
                          </m:e>
                        </m:d>
                        <m:r>
                          <a:rPr lang="en-US" i="1">
                            <a:solidFill>
                              <a:schemeClr val="tx1"/>
                            </a:solidFill>
                            <a:latin typeface="Cambria Math" charset="0"/>
                          </a:rPr>
                          <m:t>!</m:t>
                        </m:r>
                      </m:den>
                    </m:f>
                  </m:oMath>
                </a14:m>
                <a:r>
                  <a:rPr lang="en-US" dirty="0">
                    <a:solidFill>
                      <a:schemeClr val="tx1"/>
                    </a:solidFill>
                  </a:rPr>
                  <a:t>  </a:t>
                </a:r>
              </a:p>
              <a:p>
                <a:endParaRPr lang="en-US" dirty="0">
                  <a:solidFill>
                    <a:schemeClr val="tx1"/>
                  </a:solidFill>
                </a:endParaRPr>
              </a:p>
              <a:p>
                <a:r>
                  <a:rPr lang="en-US" dirty="0" smtClean="0">
                    <a:solidFill>
                      <a:schemeClr val="tx1"/>
                    </a:solidFill>
                  </a:rPr>
                  <a:t>Hypothesis test:</a:t>
                </a:r>
              </a:p>
              <a:p>
                <a:pPr lvl="1"/>
                <a:r>
                  <a:rPr lang="en-US" b="1" dirty="0" smtClean="0">
                    <a:solidFill>
                      <a:schemeClr val="tx1"/>
                    </a:solidFill>
                  </a:rPr>
                  <a:t>H</a:t>
                </a:r>
                <a:r>
                  <a:rPr lang="en-US" b="1" baseline="-25000" dirty="0" smtClean="0">
                    <a:solidFill>
                      <a:schemeClr val="tx1"/>
                    </a:solidFill>
                  </a:rPr>
                  <a:t>0</a:t>
                </a:r>
                <a:r>
                  <a:rPr lang="en-US" b="1" dirty="0" smtClean="0">
                    <a:solidFill>
                      <a:schemeClr val="tx1"/>
                    </a:solidFill>
                  </a:rPr>
                  <a:t> : The relative frequency of success in the underlying population is </a:t>
                </a:r>
                <a:r>
                  <a:rPr lang="en-US" b="1" i="1" dirty="0" smtClean="0">
                    <a:solidFill>
                      <a:schemeClr val="tx1"/>
                    </a:solidFill>
                  </a:rPr>
                  <a:t>p</a:t>
                </a:r>
                <a:r>
                  <a:rPr lang="en-US" b="1" i="1" baseline="-25000" dirty="0" smtClean="0">
                    <a:solidFill>
                      <a:schemeClr val="tx1"/>
                    </a:solidFill>
                  </a:rPr>
                  <a:t>0</a:t>
                </a:r>
              </a:p>
              <a:p>
                <a:pPr lvl="1"/>
                <a:r>
                  <a:rPr lang="en-US" b="1" dirty="0" smtClean="0">
                    <a:solidFill>
                      <a:schemeClr val="tx1"/>
                    </a:solidFill>
                  </a:rPr>
                  <a:t>H</a:t>
                </a:r>
                <a:r>
                  <a:rPr lang="en-US" b="1" baseline="-25000" dirty="0" smtClean="0">
                    <a:solidFill>
                      <a:schemeClr val="tx1"/>
                    </a:solidFill>
                  </a:rPr>
                  <a:t>A</a:t>
                </a:r>
                <a:r>
                  <a:rPr lang="en-US" b="1" dirty="0" smtClean="0">
                    <a:solidFill>
                      <a:schemeClr val="tx1"/>
                    </a:solidFill>
                  </a:rPr>
                  <a:t> : The relative frequency of success </a:t>
                </a:r>
                <a:r>
                  <a:rPr lang="en-US" b="1" dirty="0">
                    <a:solidFill>
                      <a:schemeClr val="tx1"/>
                    </a:solidFill>
                  </a:rPr>
                  <a:t>in the underlying population </a:t>
                </a:r>
                <a:r>
                  <a:rPr lang="en-US" b="1" dirty="0" smtClean="0">
                    <a:solidFill>
                      <a:schemeClr val="tx1"/>
                    </a:solidFill>
                  </a:rPr>
                  <a:t>is not </a:t>
                </a:r>
                <a:r>
                  <a:rPr lang="en-US" b="1" i="1" dirty="0" smtClean="0">
                    <a:solidFill>
                      <a:schemeClr val="tx1"/>
                    </a:solidFill>
                  </a:rPr>
                  <a:t>p</a:t>
                </a:r>
                <a:r>
                  <a:rPr lang="en-US" b="1" i="1" baseline="-25000" dirty="0" smtClean="0">
                    <a:solidFill>
                      <a:schemeClr val="tx1"/>
                    </a:solidFill>
                  </a:rPr>
                  <a:t>0</a:t>
                </a:r>
              </a:p>
              <a:p>
                <a:pPr lvl="1"/>
                <a:r>
                  <a:rPr lang="en-US" b="1" dirty="0">
                    <a:solidFill>
                      <a:schemeClr val="tx1"/>
                    </a:solidFill>
                  </a:rPr>
                  <a:t>H</a:t>
                </a:r>
                <a:r>
                  <a:rPr lang="en-US" b="1" baseline="-25000" dirty="0">
                    <a:solidFill>
                      <a:schemeClr val="tx1"/>
                    </a:solidFill>
                  </a:rPr>
                  <a:t>A</a:t>
                </a:r>
                <a:r>
                  <a:rPr lang="en-US" b="1" dirty="0">
                    <a:solidFill>
                      <a:schemeClr val="tx1"/>
                    </a:solidFill>
                  </a:rPr>
                  <a:t> : The relative frequency of success in the underlying population is </a:t>
                </a:r>
                <a:r>
                  <a:rPr lang="en-US" b="1" dirty="0" smtClean="0">
                    <a:solidFill>
                      <a:schemeClr val="tx1"/>
                    </a:solidFill>
                  </a:rPr>
                  <a:t>&gt; /&lt; </a:t>
                </a:r>
                <a:r>
                  <a:rPr lang="en-US" b="1" i="1" dirty="0" smtClean="0">
                    <a:solidFill>
                      <a:schemeClr val="tx1"/>
                    </a:solidFill>
                  </a:rPr>
                  <a:t>p</a:t>
                </a:r>
                <a:r>
                  <a:rPr lang="en-US" b="1" i="1" baseline="-25000" dirty="0" smtClean="0">
                    <a:solidFill>
                      <a:schemeClr val="tx1"/>
                    </a:solidFill>
                  </a:rPr>
                  <a:t>0</a:t>
                </a:r>
                <a:endParaRPr lang="en-US" b="1" dirty="0">
                  <a:solidFill>
                    <a:schemeClr val="tx1"/>
                  </a:solidFill>
                </a:endParaRPr>
              </a:p>
              <a:p>
                <a:pPr lvl="1"/>
                <a:endParaRPr lang="en-US" b="1" dirty="0">
                  <a:solidFill>
                    <a:schemeClr val="tx1"/>
                  </a:solidFill>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515" b="-1364"/>
                </a:stretch>
              </a:blipFill>
            </p:spPr>
            <p:txBody>
              <a:bodyPr/>
              <a:lstStyle/>
              <a:p>
                <a:r>
                  <a:rPr lang="en-US">
                    <a:noFill/>
                  </a:rPr>
                  <a:t> </a:t>
                </a:r>
              </a:p>
            </p:txBody>
          </p:sp>
        </mc:Fallback>
      </mc:AlternateContent>
      <p:sp>
        <p:nvSpPr>
          <p:cNvPr id="6" name="Rectangle 5"/>
          <p:cNvSpPr/>
          <p:nvPr/>
        </p:nvSpPr>
        <p:spPr>
          <a:xfrm>
            <a:off x="10125635" y="4504766"/>
            <a:ext cx="403412" cy="44375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9070040" y="3581436"/>
            <a:ext cx="3121959" cy="707886"/>
          </a:xfrm>
          <a:prstGeom prst="rect">
            <a:avLst/>
          </a:prstGeom>
          <a:noFill/>
        </p:spPr>
        <p:txBody>
          <a:bodyPr wrap="square" rtlCol="0">
            <a:spAutoFit/>
          </a:bodyPr>
          <a:lstStyle/>
          <a:p>
            <a:r>
              <a:rPr lang="en-US" sz="2000" b="1" dirty="0" smtClean="0">
                <a:solidFill>
                  <a:srgbClr val="C00000"/>
                </a:solidFill>
              </a:rPr>
              <a:t>Null proportion of successes to test against</a:t>
            </a:r>
            <a:endParaRPr lang="en-US" sz="2000" b="1" dirty="0">
              <a:solidFill>
                <a:srgbClr val="C00000"/>
              </a:solidFill>
            </a:endParaRPr>
          </a:p>
        </p:txBody>
      </p:sp>
    </p:spTree>
    <p:extLst>
      <p:ext uri="{BB962C8B-B14F-4D97-AF65-F5344CB8AC3E}">
        <p14:creationId xmlns:p14="http://schemas.microsoft.com/office/powerpoint/2010/main" val="1509274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Relative risk: It's not the OR</a:t>
            </a:r>
            <a:endParaRPr lang="en-US" dirty="0"/>
          </a:p>
        </p:txBody>
      </p:sp>
      <p:sp>
        <p:nvSpPr>
          <p:cNvPr id="3" name="Content Placeholder 2"/>
          <p:cNvSpPr>
            <a:spLocks noGrp="1"/>
          </p:cNvSpPr>
          <p:nvPr>
            <p:ph idx="1"/>
          </p:nvPr>
        </p:nvSpPr>
        <p:spPr/>
        <p:txBody>
          <a:bodyPr>
            <a:normAutofit/>
          </a:bodyPr>
          <a:lstStyle/>
          <a:p>
            <a:r>
              <a:rPr lang="en-US" dirty="0" smtClean="0"/>
              <a:t>Commonly measured in epidemiological studies</a:t>
            </a:r>
          </a:p>
          <a:p>
            <a:endParaRPr lang="en-US" dirty="0" smtClean="0"/>
          </a:p>
          <a:p>
            <a:r>
              <a:rPr lang="en-US" dirty="0" smtClean="0"/>
              <a:t>Relative risk is the probability of an event (</a:t>
            </a:r>
            <a:r>
              <a:rPr lang="en-US" dirty="0" err="1" smtClean="0"/>
              <a:t>ie</a:t>
            </a:r>
            <a:r>
              <a:rPr lang="en-US" dirty="0" smtClean="0"/>
              <a:t> disease) in an exposed group, relative to unexposed group</a:t>
            </a:r>
          </a:p>
          <a:p>
            <a:pPr lvl="1"/>
            <a:r>
              <a:rPr lang="en-US" dirty="0" smtClean="0"/>
              <a:t>RR = P(event when exposed) / P(event when not exposed)</a:t>
            </a:r>
            <a:endParaRPr lang="en-US" dirty="0"/>
          </a:p>
        </p:txBody>
      </p:sp>
    </p:spTree>
    <p:extLst>
      <p:ext uri="{BB962C8B-B14F-4D97-AF65-F5344CB8AC3E}">
        <p14:creationId xmlns:p14="http://schemas.microsoft.com/office/powerpoint/2010/main" val="37800142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Relative risk example</a:t>
            </a:r>
            <a:endParaRPr lang="en-US" dirty="0"/>
          </a:p>
        </p:txBody>
      </p:sp>
      <p:graphicFrame>
        <p:nvGraphicFramePr>
          <p:cNvPr id="4" name="Content Placeholder 3"/>
          <p:cNvGraphicFramePr>
            <a:graphicFrameLocks/>
          </p:cNvGraphicFramePr>
          <p:nvPr>
            <p:extLst>
              <p:ext uri="{D42A27DB-BD31-4B8C-83A1-F6EECF244321}">
                <p14:modId xmlns:p14="http://schemas.microsoft.com/office/powerpoint/2010/main" val="1852063269"/>
              </p:ext>
            </p:extLst>
          </p:nvPr>
        </p:nvGraphicFramePr>
        <p:xfrm>
          <a:off x="7664824" y="1850939"/>
          <a:ext cx="4231341" cy="1888498"/>
        </p:xfrm>
        <a:graphic>
          <a:graphicData uri="http://schemas.openxmlformats.org/drawingml/2006/table">
            <a:tbl>
              <a:tblPr firstRow="1" bandRow="1">
                <a:tableStyleId>{5C22544A-7EE6-4342-B048-85BDC9FD1C3A}</a:tableStyleId>
              </a:tblPr>
              <a:tblGrid>
                <a:gridCol w="1383978"/>
                <a:gridCol w="1225160"/>
                <a:gridCol w="1622203"/>
              </a:tblGrid>
              <a:tr h="538318">
                <a:tc>
                  <a:txBody>
                    <a:bodyPr/>
                    <a:lstStyle/>
                    <a:p>
                      <a:endParaRPr lang="en-US" sz="20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000" b="1" dirty="0" smtClean="0">
                          <a:solidFill>
                            <a:schemeClr val="tx1"/>
                          </a:solidFill>
                        </a:rPr>
                        <a:t>Lung cancer</a:t>
                      </a:r>
                      <a:endParaRPr lang="en-US" sz="20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000" b="1" dirty="0" smtClean="0">
                          <a:solidFill>
                            <a:schemeClr val="tx1"/>
                          </a:solidFill>
                        </a:rPr>
                        <a:t>No lung cancer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486418">
                <a:tc>
                  <a:txBody>
                    <a:bodyPr/>
                    <a:lstStyle/>
                    <a:p>
                      <a:r>
                        <a:rPr lang="en-US" sz="2000" b="1" dirty="0" smtClean="0">
                          <a:solidFill>
                            <a:schemeClr val="tx1"/>
                          </a:solidFill>
                        </a:rPr>
                        <a:t>Smoker</a:t>
                      </a:r>
                      <a:endParaRPr lang="en-US" sz="20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dirty="0" smtClean="0">
                          <a:solidFill>
                            <a:schemeClr val="tx1"/>
                          </a:solidFill>
                        </a:rPr>
                        <a:t>525</a:t>
                      </a:r>
                      <a:endParaRPr lang="en-US" sz="20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dirty="0" smtClean="0">
                          <a:solidFill>
                            <a:schemeClr val="tx1"/>
                          </a:solidFill>
                        </a:rPr>
                        <a:t>450</a:t>
                      </a:r>
                      <a:endParaRPr lang="en-US" sz="20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65366">
                <a:tc>
                  <a:txBody>
                    <a:bodyPr/>
                    <a:lstStyle/>
                    <a:p>
                      <a:r>
                        <a:rPr lang="en-US" sz="2000" b="1" dirty="0" smtClean="0">
                          <a:solidFill>
                            <a:schemeClr val="tx1"/>
                          </a:solidFill>
                        </a:rPr>
                        <a:t>Non-smoker</a:t>
                      </a:r>
                      <a:endParaRPr lang="en-US" sz="20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000" dirty="0" smtClean="0">
                          <a:solidFill>
                            <a:schemeClr val="tx1"/>
                          </a:solidFill>
                        </a:rPr>
                        <a:t>32</a:t>
                      </a:r>
                      <a:endParaRPr lang="en-US" sz="20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000" dirty="0" smtClean="0">
                          <a:solidFill>
                            <a:schemeClr val="tx1"/>
                          </a:solidFill>
                        </a:rPr>
                        <a:t>621</a:t>
                      </a:r>
                      <a:endParaRPr lang="en-US" sz="20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p:sp>
        <p:nvSpPr>
          <p:cNvPr id="5" name="TextBox 4"/>
          <p:cNvSpPr txBox="1"/>
          <p:nvPr/>
        </p:nvSpPr>
        <p:spPr>
          <a:xfrm>
            <a:off x="954068" y="1981286"/>
            <a:ext cx="10573871" cy="3477875"/>
          </a:xfrm>
          <a:prstGeom prst="rect">
            <a:avLst/>
          </a:prstGeom>
          <a:noFill/>
        </p:spPr>
        <p:txBody>
          <a:bodyPr wrap="square" rtlCol="0">
            <a:spAutoFit/>
          </a:bodyPr>
          <a:lstStyle/>
          <a:p>
            <a:pPr marL="0" lvl="1"/>
            <a:r>
              <a:rPr lang="en-US" sz="2200" dirty="0"/>
              <a:t>RR = P(event when exposed) / P(event when not exposed</a:t>
            </a:r>
            <a:r>
              <a:rPr lang="en-US" sz="2200" dirty="0" smtClean="0"/>
              <a:t>)</a:t>
            </a:r>
          </a:p>
          <a:p>
            <a:pPr marL="0" lvl="1"/>
            <a:endParaRPr lang="en-US" sz="2200" dirty="0"/>
          </a:p>
          <a:p>
            <a:pPr marL="0" lvl="1"/>
            <a:r>
              <a:rPr lang="en-US" sz="2200" dirty="0" smtClean="0"/>
              <a:t>RR of cancer due to smoking exposure:</a:t>
            </a:r>
          </a:p>
          <a:p>
            <a:pPr marL="0" lvl="1"/>
            <a:r>
              <a:rPr lang="en-US" sz="2200" dirty="0" smtClean="0"/>
              <a:t> = P(cancer | smoker )/P(cancer | not smoker)</a:t>
            </a:r>
          </a:p>
          <a:p>
            <a:pPr marL="0" lvl="1"/>
            <a:r>
              <a:rPr lang="en-US" sz="2200" dirty="0" smtClean="0"/>
              <a:t>= [ 525/(525 + 450) ] / [32/(32+621) ]</a:t>
            </a:r>
            <a:br>
              <a:rPr lang="en-US" sz="2200" dirty="0" smtClean="0"/>
            </a:br>
            <a:endParaRPr lang="en-US" sz="2200" dirty="0" smtClean="0"/>
          </a:p>
          <a:p>
            <a:pPr marL="0" lvl="1"/>
            <a:r>
              <a:rPr lang="en-US" sz="2200" dirty="0" smtClean="0"/>
              <a:t>= </a:t>
            </a:r>
            <a:r>
              <a:rPr lang="en-US" sz="2200" b="1" dirty="0" smtClean="0"/>
              <a:t>10.99</a:t>
            </a:r>
          </a:p>
          <a:p>
            <a:pPr marL="0" lvl="1"/>
            <a:endParaRPr lang="en-US" sz="2200" b="1" dirty="0"/>
          </a:p>
          <a:p>
            <a:r>
              <a:rPr lang="en-US" sz="2200" b="1" dirty="0" smtClean="0">
                <a:sym typeface="Wingdings"/>
              </a:rPr>
              <a:t> Smokers have a 10.99 times higher risk than do non-smokers to develop lung cancer.</a:t>
            </a:r>
          </a:p>
          <a:p>
            <a:endParaRPr lang="en-US" sz="2200" dirty="0"/>
          </a:p>
        </p:txBody>
      </p:sp>
      <p:sp>
        <p:nvSpPr>
          <p:cNvPr id="6" name="TextBox 5"/>
          <p:cNvSpPr txBox="1"/>
          <p:nvPr/>
        </p:nvSpPr>
        <p:spPr>
          <a:xfrm>
            <a:off x="290008" y="5722301"/>
            <a:ext cx="11901992" cy="461665"/>
          </a:xfrm>
          <a:prstGeom prst="rect">
            <a:avLst/>
          </a:prstGeom>
          <a:noFill/>
        </p:spPr>
        <p:txBody>
          <a:bodyPr wrap="square" rtlCol="0">
            <a:spAutoFit/>
          </a:bodyPr>
          <a:lstStyle/>
          <a:p>
            <a:r>
              <a:rPr lang="en-US" sz="2400" dirty="0" smtClean="0"/>
              <a:t>Live exercise: Calculate the odds ratio for a smoker developing cancer relative to a non-smoker</a:t>
            </a:r>
            <a:r>
              <a:rPr lang="en-US" sz="2400" smtClean="0"/>
              <a:t>. </a:t>
            </a:r>
            <a:endParaRPr lang="en-US" sz="2400" b="1" dirty="0"/>
          </a:p>
        </p:txBody>
      </p:sp>
    </p:spTree>
    <p:extLst>
      <p:ext uri="{BB962C8B-B14F-4D97-AF65-F5344CB8AC3E}">
        <p14:creationId xmlns:p14="http://schemas.microsoft.com/office/powerpoint/2010/main" val="436104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Odds Ratio</a:t>
            </a:r>
            <a:endParaRPr lang="en-US" dirty="0"/>
          </a:p>
        </p:txBody>
      </p:sp>
      <p:graphicFrame>
        <p:nvGraphicFramePr>
          <p:cNvPr id="4" name="Content Placeholder 3"/>
          <p:cNvGraphicFramePr>
            <a:graphicFrameLocks/>
          </p:cNvGraphicFramePr>
          <p:nvPr>
            <p:extLst>
              <p:ext uri="{D42A27DB-BD31-4B8C-83A1-F6EECF244321}">
                <p14:modId xmlns:p14="http://schemas.microsoft.com/office/powerpoint/2010/main" val="1241373238"/>
              </p:ext>
            </p:extLst>
          </p:nvPr>
        </p:nvGraphicFramePr>
        <p:xfrm>
          <a:off x="7664824" y="1850939"/>
          <a:ext cx="4231341" cy="1888498"/>
        </p:xfrm>
        <a:graphic>
          <a:graphicData uri="http://schemas.openxmlformats.org/drawingml/2006/table">
            <a:tbl>
              <a:tblPr firstRow="1" bandRow="1">
                <a:tableStyleId>{5C22544A-7EE6-4342-B048-85BDC9FD1C3A}</a:tableStyleId>
              </a:tblPr>
              <a:tblGrid>
                <a:gridCol w="1383978"/>
                <a:gridCol w="1225160"/>
                <a:gridCol w="1622203"/>
              </a:tblGrid>
              <a:tr h="538318">
                <a:tc>
                  <a:txBody>
                    <a:bodyPr/>
                    <a:lstStyle/>
                    <a:p>
                      <a:endParaRPr lang="en-US" sz="2000" b="1" dirty="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000" b="1" dirty="0" smtClean="0">
                          <a:solidFill>
                            <a:schemeClr val="tx1"/>
                          </a:solidFill>
                        </a:rPr>
                        <a:t>Lung cancer</a:t>
                      </a:r>
                      <a:endParaRPr lang="en-US" sz="20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2000" b="1" dirty="0" smtClean="0">
                          <a:solidFill>
                            <a:schemeClr val="tx1"/>
                          </a:solidFill>
                        </a:rPr>
                        <a:t>No lung cancer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r>
              <a:tr h="486418">
                <a:tc>
                  <a:txBody>
                    <a:bodyPr/>
                    <a:lstStyle/>
                    <a:p>
                      <a:r>
                        <a:rPr lang="en-US" sz="2000" b="1" dirty="0" smtClean="0">
                          <a:solidFill>
                            <a:schemeClr val="tx1"/>
                          </a:solidFill>
                        </a:rPr>
                        <a:t>Smoker</a:t>
                      </a:r>
                      <a:endParaRPr lang="en-US" sz="20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dirty="0" smtClean="0">
                          <a:solidFill>
                            <a:schemeClr val="tx1"/>
                          </a:solidFill>
                        </a:rPr>
                        <a:t>525</a:t>
                      </a:r>
                      <a:endParaRPr lang="en-US" sz="20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dirty="0" smtClean="0">
                          <a:solidFill>
                            <a:schemeClr val="tx1"/>
                          </a:solidFill>
                        </a:rPr>
                        <a:t>450</a:t>
                      </a:r>
                      <a:endParaRPr lang="en-US" sz="20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65366">
                <a:tc>
                  <a:txBody>
                    <a:bodyPr/>
                    <a:lstStyle/>
                    <a:p>
                      <a:r>
                        <a:rPr lang="en-US" sz="2000" b="1" dirty="0" smtClean="0">
                          <a:solidFill>
                            <a:schemeClr val="tx1"/>
                          </a:solidFill>
                        </a:rPr>
                        <a:t>Non-smoker</a:t>
                      </a:r>
                      <a:endParaRPr lang="en-US" sz="2000" b="1"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000" dirty="0" smtClean="0">
                          <a:solidFill>
                            <a:schemeClr val="tx1"/>
                          </a:solidFill>
                        </a:rPr>
                        <a:t>32</a:t>
                      </a:r>
                      <a:endParaRPr lang="en-US" sz="20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r>
                        <a:rPr lang="en-US" sz="2000" dirty="0" smtClean="0">
                          <a:solidFill>
                            <a:schemeClr val="tx1"/>
                          </a:solidFill>
                        </a:rPr>
                        <a:t>621</a:t>
                      </a:r>
                      <a:endParaRPr lang="en-US" sz="20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tr>
            </a:tbl>
          </a:graphicData>
        </a:graphic>
      </p:graphicFrame>
      <mc:AlternateContent xmlns:mc="http://schemas.openxmlformats.org/markup-compatibility/2006" xmlns:a14="http://schemas.microsoft.com/office/drawing/2010/main">
        <mc:Choice Requires="a14">
          <p:sp>
            <p:nvSpPr>
              <p:cNvPr id="6" name="Rectangle 5"/>
              <p:cNvSpPr/>
              <p:nvPr/>
            </p:nvSpPr>
            <p:spPr>
              <a:xfrm>
                <a:off x="424927" y="2485906"/>
                <a:ext cx="4895251" cy="94718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solidFill>
                            <a:schemeClr val="tx1"/>
                          </a:solidFill>
                          <a:latin typeface="Cambria Math" charset="0"/>
                        </a:rPr>
                        <m:t> </m:t>
                      </m:r>
                      <m:sSub>
                        <m:sSubPr>
                          <m:ctrlPr>
                            <a:rPr lang="en-US" i="1" smtClean="0">
                              <a:solidFill>
                                <a:schemeClr val="tx1"/>
                              </a:solidFill>
                              <a:latin typeface="Cambria Math" charset="0"/>
                            </a:rPr>
                          </m:ctrlPr>
                        </m:sSubPr>
                        <m:e>
                          <m:r>
                            <a:rPr lang="en-US" b="0" i="1" smtClean="0">
                              <a:solidFill>
                                <a:schemeClr val="tx1"/>
                              </a:solidFill>
                              <a:latin typeface="Cambria Math" charset="0"/>
                            </a:rPr>
                            <m:t>𝑂</m:t>
                          </m:r>
                        </m:e>
                        <m:sub>
                          <m:r>
                            <a:rPr lang="en-US" b="0" i="1" smtClean="0">
                              <a:solidFill>
                                <a:schemeClr val="tx1"/>
                              </a:solidFill>
                              <a:latin typeface="Cambria Math" charset="0"/>
                            </a:rPr>
                            <m:t>1</m:t>
                          </m:r>
                        </m:sub>
                      </m:sSub>
                      <m:r>
                        <a:rPr lang="en-US" i="1">
                          <a:solidFill>
                            <a:schemeClr val="tx1"/>
                          </a:solidFill>
                          <a:latin typeface="Cambria Math" charset="0"/>
                        </a:rPr>
                        <m:t>= </m:t>
                      </m:r>
                      <m:f>
                        <m:fPr>
                          <m:ctrlPr>
                            <a:rPr lang="mr-IN" i="1">
                              <a:solidFill>
                                <a:schemeClr val="tx1"/>
                              </a:solidFill>
                              <a:latin typeface="Cambria Math" charset="0"/>
                            </a:rPr>
                          </m:ctrlPr>
                        </m:fPr>
                        <m:num>
                          <m:r>
                            <a:rPr lang="en-US" i="1">
                              <a:solidFill>
                                <a:schemeClr val="tx1"/>
                              </a:solidFill>
                              <a:latin typeface="Cambria Math" charset="0"/>
                            </a:rPr>
                            <m:t>𝑃</m:t>
                          </m:r>
                          <m:r>
                            <a:rPr lang="en-US" b="0" i="1" smtClean="0">
                              <a:solidFill>
                                <a:schemeClr val="tx1"/>
                              </a:solidFill>
                              <a:latin typeface="Cambria Math" charset="0"/>
                            </a:rPr>
                            <m:t>[</m:t>
                          </m:r>
                          <m:r>
                            <a:rPr lang="en-US" b="0" i="1" smtClean="0">
                              <a:solidFill>
                                <a:schemeClr val="tx1"/>
                              </a:solidFill>
                              <a:latin typeface="Cambria Math" charset="0"/>
                            </a:rPr>
                            <m:t>𝑠𝑚𝑜𝑘𝑒𝑟</m:t>
                          </m:r>
                          <m:r>
                            <a:rPr lang="en-US" b="0" i="1" smtClean="0">
                              <a:solidFill>
                                <a:schemeClr val="tx1"/>
                              </a:solidFill>
                              <a:latin typeface="Cambria Math" charset="0"/>
                            </a:rPr>
                            <m:t> </m:t>
                          </m:r>
                          <m:r>
                            <a:rPr lang="en-US" b="0" i="1" smtClean="0">
                              <a:solidFill>
                                <a:schemeClr val="tx1"/>
                              </a:solidFill>
                              <a:latin typeface="Cambria Math" charset="0"/>
                            </a:rPr>
                            <m:t>𝑎𝑛𝑑</m:t>
                          </m:r>
                          <m:r>
                            <a:rPr lang="en-US" b="0" i="1" smtClean="0">
                              <a:solidFill>
                                <a:schemeClr val="tx1"/>
                              </a:solidFill>
                              <a:latin typeface="Cambria Math" charset="0"/>
                            </a:rPr>
                            <m:t> </m:t>
                          </m:r>
                          <m:r>
                            <a:rPr lang="en-US" b="0" i="1" smtClean="0">
                              <a:solidFill>
                                <a:schemeClr val="tx1"/>
                              </a:solidFill>
                              <a:latin typeface="Cambria Math" charset="0"/>
                            </a:rPr>
                            <m:t>𝑐𝑎𝑛𝑐𝑒𝑟</m:t>
                          </m:r>
                          <m:r>
                            <a:rPr lang="en-US" b="0" i="1" smtClean="0">
                              <a:solidFill>
                                <a:schemeClr val="tx1"/>
                              </a:solidFill>
                              <a:latin typeface="Cambria Math" charset="0"/>
                            </a:rPr>
                            <m:t>]</m:t>
                          </m:r>
                        </m:num>
                        <m:den>
                          <m:r>
                            <a:rPr lang="en-US" b="0" i="1" smtClean="0">
                              <a:solidFill>
                                <a:schemeClr val="tx1"/>
                              </a:solidFill>
                              <a:latin typeface="Cambria Math" charset="0"/>
                            </a:rPr>
                            <m:t>𝑃</m:t>
                          </m:r>
                          <m:r>
                            <a:rPr lang="en-US" b="0" i="1" smtClean="0">
                              <a:solidFill>
                                <a:schemeClr val="tx1"/>
                              </a:solidFill>
                              <a:latin typeface="Cambria Math" charset="0"/>
                            </a:rPr>
                            <m:t>[</m:t>
                          </m:r>
                          <m:r>
                            <a:rPr lang="en-US" b="0" i="1" smtClean="0">
                              <a:solidFill>
                                <a:schemeClr val="tx1"/>
                              </a:solidFill>
                              <a:latin typeface="Cambria Math" charset="0"/>
                            </a:rPr>
                            <m:t>𝑛𝑜𝑛</m:t>
                          </m:r>
                          <m:r>
                            <a:rPr lang="en-US" b="0" i="1" smtClean="0">
                              <a:solidFill>
                                <a:schemeClr val="tx1"/>
                              </a:solidFill>
                              <a:latin typeface="Cambria Math" charset="0"/>
                            </a:rPr>
                            <m:t>−</m:t>
                          </m:r>
                          <m:r>
                            <a:rPr lang="en-US" b="0" i="1" smtClean="0">
                              <a:solidFill>
                                <a:schemeClr val="tx1"/>
                              </a:solidFill>
                              <a:latin typeface="Cambria Math" charset="0"/>
                            </a:rPr>
                            <m:t>𝑠𝑚𝑜𝑘𝑒𝑟</m:t>
                          </m:r>
                          <m:r>
                            <a:rPr lang="en-US" b="0" i="1" smtClean="0">
                              <a:solidFill>
                                <a:schemeClr val="tx1"/>
                              </a:solidFill>
                              <a:latin typeface="Cambria Math" charset="0"/>
                            </a:rPr>
                            <m:t> </m:t>
                          </m:r>
                          <m:r>
                            <a:rPr lang="en-US" b="0" i="1" smtClean="0">
                              <a:solidFill>
                                <a:schemeClr val="tx1"/>
                              </a:solidFill>
                              <a:latin typeface="Cambria Math" charset="0"/>
                            </a:rPr>
                            <m:t>𝑎𝑛𝑑</m:t>
                          </m:r>
                          <m:r>
                            <a:rPr lang="en-US" b="0" i="1" smtClean="0">
                              <a:solidFill>
                                <a:schemeClr val="tx1"/>
                              </a:solidFill>
                              <a:latin typeface="Cambria Math" charset="0"/>
                            </a:rPr>
                            <m:t> </m:t>
                          </m:r>
                          <m:r>
                            <a:rPr lang="en-US" b="0" i="1" smtClean="0">
                              <a:solidFill>
                                <a:schemeClr val="tx1"/>
                              </a:solidFill>
                              <a:latin typeface="Cambria Math" charset="0"/>
                            </a:rPr>
                            <m:t>𝑐𝑎𝑛𝑐𝑒𝑟</m:t>
                          </m:r>
                          <m:r>
                            <a:rPr lang="en-US" i="1">
                              <a:solidFill>
                                <a:schemeClr val="tx1"/>
                              </a:solidFill>
                              <a:latin typeface="Cambria Math" charset="0"/>
                            </a:rPr>
                            <m:t>]</m:t>
                          </m:r>
                        </m:den>
                      </m:f>
                      <m:r>
                        <a:rPr lang="en-US" i="1">
                          <a:solidFill>
                            <a:schemeClr val="tx1"/>
                          </a:solidFill>
                          <a:latin typeface="Cambria Math" charset="0"/>
                        </a:rPr>
                        <m:t>=</m:t>
                      </m:r>
                      <m:f>
                        <m:fPr>
                          <m:ctrlPr>
                            <a:rPr lang="mr-IN" i="1">
                              <a:latin typeface="Cambria Math" charset="0"/>
                            </a:rPr>
                          </m:ctrlPr>
                        </m:fPr>
                        <m:num>
                          <m:r>
                            <a:rPr lang="en-US" b="0" i="1" smtClean="0">
                              <a:latin typeface="Cambria Math" charset="0"/>
                            </a:rPr>
                            <m:t>525</m:t>
                          </m:r>
                        </m:num>
                        <m:den>
                          <m:r>
                            <a:rPr lang="en-US" b="0" i="1" smtClean="0">
                              <a:latin typeface="Cambria Math" charset="0"/>
                            </a:rPr>
                            <m:t>32</m:t>
                          </m:r>
                        </m:den>
                      </m:f>
                    </m:oMath>
                  </m:oMathPara>
                </a14:m>
                <a:endParaRPr lang="en-US" dirty="0"/>
              </a:p>
              <a:p>
                <a:endParaRPr lang="en-US" dirty="0">
                  <a:solidFill>
                    <a:schemeClr val="tx1"/>
                  </a:solidFill>
                </a:endParaRPr>
              </a:p>
            </p:txBody>
          </p:sp>
        </mc:Choice>
        <mc:Fallback xmlns="">
          <p:sp>
            <p:nvSpPr>
              <p:cNvPr id="6" name="Rectangle 5"/>
              <p:cNvSpPr>
                <a:spLocks noRot="1" noChangeAspect="1" noMove="1" noResize="1" noEditPoints="1" noAdjustHandles="1" noChangeArrowheads="1" noChangeShapeType="1" noTextEdit="1"/>
              </p:cNvSpPr>
              <p:nvPr/>
            </p:nvSpPr>
            <p:spPr>
              <a:xfrm>
                <a:off x="424927" y="2485906"/>
                <a:ext cx="4895251" cy="947182"/>
              </a:xfrm>
              <a:prstGeom prst="rect">
                <a:avLst/>
              </a:prstGeom>
              <a:blipFill rotWithShape="0">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p:cNvSpPr/>
              <p:nvPr/>
            </p:nvSpPr>
            <p:spPr>
              <a:xfrm>
                <a:off x="519057" y="3511451"/>
                <a:ext cx="4688399" cy="94718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solidFill>
                            <a:schemeClr val="tx1"/>
                          </a:solidFill>
                          <a:latin typeface="Cambria Math" charset="0"/>
                        </a:rPr>
                        <m:t> </m:t>
                      </m:r>
                      <m:sSub>
                        <m:sSubPr>
                          <m:ctrlPr>
                            <a:rPr lang="en-US" i="1" smtClean="0">
                              <a:solidFill>
                                <a:schemeClr val="tx1"/>
                              </a:solidFill>
                              <a:latin typeface="Cambria Math" charset="0"/>
                            </a:rPr>
                          </m:ctrlPr>
                        </m:sSubPr>
                        <m:e>
                          <m:r>
                            <a:rPr lang="en-US" b="0" i="1" smtClean="0">
                              <a:solidFill>
                                <a:schemeClr val="tx1"/>
                              </a:solidFill>
                              <a:latin typeface="Cambria Math" charset="0"/>
                            </a:rPr>
                            <m:t>𝑂</m:t>
                          </m:r>
                        </m:e>
                        <m:sub>
                          <m:r>
                            <a:rPr lang="en-US" b="0" i="1" smtClean="0">
                              <a:solidFill>
                                <a:schemeClr val="tx1"/>
                              </a:solidFill>
                              <a:latin typeface="Cambria Math" charset="0"/>
                            </a:rPr>
                            <m:t>2</m:t>
                          </m:r>
                        </m:sub>
                      </m:sSub>
                      <m:r>
                        <a:rPr lang="en-US" i="1">
                          <a:solidFill>
                            <a:schemeClr val="tx1"/>
                          </a:solidFill>
                          <a:latin typeface="Cambria Math" charset="0"/>
                        </a:rPr>
                        <m:t>= </m:t>
                      </m:r>
                      <m:f>
                        <m:fPr>
                          <m:ctrlPr>
                            <a:rPr lang="mr-IN" i="1">
                              <a:solidFill>
                                <a:schemeClr val="tx1"/>
                              </a:solidFill>
                              <a:latin typeface="Cambria Math" charset="0"/>
                            </a:rPr>
                          </m:ctrlPr>
                        </m:fPr>
                        <m:num>
                          <m:r>
                            <a:rPr lang="en-US" i="1">
                              <a:solidFill>
                                <a:schemeClr val="tx1"/>
                              </a:solidFill>
                              <a:latin typeface="Cambria Math" charset="0"/>
                            </a:rPr>
                            <m:t>𝑃</m:t>
                          </m:r>
                          <m:r>
                            <a:rPr lang="en-US" b="0" i="1" smtClean="0">
                              <a:solidFill>
                                <a:schemeClr val="tx1"/>
                              </a:solidFill>
                              <a:latin typeface="Cambria Math" charset="0"/>
                            </a:rPr>
                            <m:t>[</m:t>
                          </m:r>
                          <m:r>
                            <a:rPr lang="en-US" b="0" i="1" smtClean="0">
                              <a:solidFill>
                                <a:schemeClr val="tx1"/>
                              </a:solidFill>
                              <a:latin typeface="Cambria Math" charset="0"/>
                            </a:rPr>
                            <m:t>𝑠𝑚𝑜𝑘𝑒𝑟</m:t>
                          </m:r>
                          <m:r>
                            <a:rPr lang="en-US" b="0" i="1" smtClean="0">
                              <a:solidFill>
                                <a:schemeClr val="tx1"/>
                              </a:solidFill>
                              <a:latin typeface="Cambria Math" charset="0"/>
                            </a:rPr>
                            <m:t> </m:t>
                          </m:r>
                          <m:r>
                            <a:rPr lang="en-US" b="0" i="1" smtClean="0">
                              <a:solidFill>
                                <a:schemeClr val="tx1"/>
                              </a:solidFill>
                              <a:latin typeface="Cambria Math" charset="0"/>
                            </a:rPr>
                            <m:t>𝑎𝑛𝑑</m:t>
                          </m:r>
                          <m:r>
                            <a:rPr lang="en-US" b="0" i="1" smtClean="0">
                              <a:solidFill>
                                <a:schemeClr val="tx1"/>
                              </a:solidFill>
                              <a:latin typeface="Cambria Math" charset="0"/>
                            </a:rPr>
                            <m:t> </m:t>
                          </m:r>
                          <m:r>
                            <a:rPr lang="en-US" b="0" i="1" smtClean="0">
                              <a:solidFill>
                                <a:schemeClr val="tx1"/>
                              </a:solidFill>
                              <a:latin typeface="Cambria Math" charset="0"/>
                            </a:rPr>
                            <m:t>𝑛𝑜</m:t>
                          </m:r>
                          <m:r>
                            <a:rPr lang="en-US" b="0" i="1" smtClean="0">
                              <a:solidFill>
                                <a:schemeClr val="tx1"/>
                              </a:solidFill>
                              <a:latin typeface="Cambria Math" charset="0"/>
                            </a:rPr>
                            <m:t> </m:t>
                          </m:r>
                          <m:r>
                            <a:rPr lang="en-US" b="0" i="1" smtClean="0">
                              <a:solidFill>
                                <a:schemeClr val="tx1"/>
                              </a:solidFill>
                              <a:latin typeface="Cambria Math" charset="0"/>
                            </a:rPr>
                            <m:t>𝑐𝑎𝑛𝑐𝑒𝑟</m:t>
                          </m:r>
                          <m:r>
                            <a:rPr lang="en-US" i="1">
                              <a:solidFill>
                                <a:schemeClr val="tx1"/>
                              </a:solidFill>
                              <a:latin typeface="Cambria Math" charset="0"/>
                            </a:rPr>
                            <m:t>]</m:t>
                          </m:r>
                        </m:num>
                        <m:den>
                          <m:r>
                            <a:rPr lang="en-US" b="0" i="1" smtClean="0">
                              <a:solidFill>
                                <a:schemeClr val="tx1"/>
                              </a:solidFill>
                              <a:latin typeface="Cambria Math" charset="0"/>
                            </a:rPr>
                            <m:t>𝑃</m:t>
                          </m:r>
                          <m:r>
                            <a:rPr lang="en-US" b="0" i="1" smtClean="0">
                              <a:solidFill>
                                <a:schemeClr val="tx1"/>
                              </a:solidFill>
                              <a:latin typeface="Cambria Math" charset="0"/>
                            </a:rPr>
                            <m:t>[</m:t>
                          </m:r>
                          <m:r>
                            <a:rPr lang="en-US" b="0" i="1" smtClean="0">
                              <a:solidFill>
                                <a:schemeClr val="tx1"/>
                              </a:solidFill>
                              <a:latin typeface="Cambria Math" charset="0"/>
                            </a:rPr>
                            <m:t>𝑛𝑜𝑛</m:t>
                          </m:r>
                          <m:r>
                            <a:rPr lang="en-US" b="0" i="1" smtClean="0">
                              <a:solidFill>
                                <a:schemeClr val="tx1"/>
                              </a:solidFill>
                              <a:latin typeface="Cambria Math" charset="0"/>
                            </a:rPr>
                            <m:t>−</m:t>
                          </m:r>
                          <m:r>
                            <a:rPr lang="en-US" b="0" i="1" smtClean="0">
                              <a:solidFill>
                                <a:schemeClr val="tx1"/>
                              </a:solidFill>
                              <a:latin typeface="Cambria Math" charset="0"/>
                            </a:rPr>
                            <m:t>𝑠𝑚𝑜𝑘𝑒𝑟</m:t>
                          </m:r>
                          <m:r>
                            <a:rPr lang="en-US" b="0" i="1" smtClean="0">
                              <a:solidFill>
                                <a:schemeClr val="tx1"/>
                              </a:solidFill>
                              <a:latin typeface="Cambria Math" charset="0"/>
                            </a:rPr>
                            <m:t> </m:t>
                          </m:r>
                          <m:r>
                            <a:rPr lang="en-US" b="0" i="1" smtClean="0">
                              <a:solidFill>
                                <a:schemeClr val="tx1"/>
                              </a:solidFill>
                              <a:latin typeface="Cambria Math" charset="0"/>
                            </a:rPr>
                            <m:t>𝑛𝑜</m:t>
                          </m:r>
                          <m:r>
                            <a:rPr lang="en-US" b="0" i="1" smtClean="0">
                              <a:solidFill>
                                <a:schemeClr val="tx1"/>
                              </a:solidFill>
                              <a:latin typeface="Cambria Math" charset="0"/>
                            </a:rPr>
                            <m:t> </m:t>
                          </m:r>
                          <m:r>
                            <a:rPr lang="en-US" b="0" i="1" smtClean="0">
                              <a:solidFill>
                                <a:schemeClr val="tx1"/>
                              </a:solidFill>
                              <a:latin typeface="Cambria Math" charset="0"/>
                            </a:rPr>
                            <m:t>𝑐𝑎𝑛𝑐𝑒𝑟</m:t>
                          </m:r>
                          <m:r>
                            <a:rPr lang="en-US" i="1">
                              <a:solidFill>
                                <a:schemeClr val="tx1"/>
                              </a:solidFill>
                              <a:latin typeface="Cambria Math" charset="0"/>
                            </a:rPr>
                            <m:t>]</m:t>
                          </m:r>
                        </m:den>
                      </m:f>
                      <m:r>
                        <a:rPr lang="en-US" i="1">
                          <a:solidFill>
                            <a:schemeClr val="tx1"/>
                          </a:solidFill>
                          <a:latin typeface="Cambria Math" charset="0"/>
                        </a:rPr>
                        <m:t>=</m:t>
                      </m:r>
                      <m:f>
                        <m:fPr>
                          <m:ctrlPr>
                            <a:rPr lang="mr-IN" i="1">
                              <a:latin typeface="Cambria Math" charset="0"/>
                            </a:rPr>
                          </m:ctrlPr>
                        </m:fPr>
                        <m:num>
                          <m:r>
                            <a:rPr lang="en-US" b="0" i="1" smtClean="0">
                              <a:latin typeface="Cambria Math" charset="0"/>
                            </a:rPr>
                            <m:t>450</m:t>
                          </m:r>
                        </m:num>
                        <m:den>
                          <m:r>
                            <a:rPr lang="en-US" b="0" i="1" smtClean="0">
                              <a:latin typeface="Cambria Math" charset="0"/>
                            </a:rPr>
                            <m:t>621</m:t>
                          </m:r>
                        </m:den>
                      </m:f>
                    </m:oMath>
                  </m:oMathPara>
                </a14:m>
                <a:endParaRPr lang="en-US" dirty="0"/>
              </a:p>
              <a:p>
                <a:endParaRPr lang="en-US" dirty="0">
                  <a:solidFill>
                    <a:schemeClr val="tx1"/>
                  </a:solidFill>
                </a:endParaRPr>
              </a:p>
            </p:txBody>
          </p:sp>
        </mc:Choice>
        <mc:Fallback xmlns="">
          <p:sp>
            <p:nvSpPr>
              <p:cNvPr id="7" name="Rectangle 6"/>
              <p:cNvSpPr>
                <a:spLocks noRot="1" noChangeAspect="1" noMove="1" noResize="1" noEditPoints="1" noAdjustHandles="1" noChangeArrowheads="1" noChangeShapeType="1" noTextEdit="1"/>
              </p:cNvSpPr>
              <p:nvPr/>
            </p:nvSpPr>
            <p:spPr>
              <a:xfrm>
                <a:off x="519057" y="3511451"/>
                <a:ext cx="4688399" cy="947182"/>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Rectangle 7"/>
              <p:cNvSpPr/>
              <p:nvPr/>
            </p:nvSpPr>
            <p:spPr>
              <a:xfrm>
                <a:off x="756952" y="4458633"/>
                <a:ext cx="2774477" cy="94198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solidFill>
                            <a:schemeClr val="tx1"/>
                          </a:solidFill>
                          <a:latin typeface="Cambria Math" charset="0"/>
                        </a:rPr>
                        <m:t>𝑂𝑅</m:t>
                      </m:r>
                      <m:r>
                        <a:rPr lang="en-US" b="0" i="1" smtClean="0">
                          <a:solidFill>
                            <a:schemeClr val="tx1"/>
                          </a:solidFill>
                          <a:latin typeface="Cambria Math" charset="0"/>
                        </a:rPr>
                        <m:t> = </m:t>
                      </m:r>
                      <m:f>
                        <m:fPr>
                          <m:ctrlPr>
                            <a:rPr lang="mr-IN" i="1">
                              <a:solidFill>
                                <a:schemeClr val="tx1"/>
                              </a:solidFill>
                              <a:latin typeface="Cambria Math" charset="0"/>
                            </a:rPr>
                          </m:ctrlPr>
                        </m:fPr>
                        <m:num>
                          <m:r>
                            <a:rPr lang="en-US" b="0" i="1" smtClean="0">
                              <a:solidFill>
                                <a:schemeClr val="tx1"/>
                              </a:solidFill>
                              <a:latin typeface="Cambria Math" charset="0"/>
                            </a:rPr>
                            <m:t>525/32</m:t>
                          </m:r>
                        </m:num>
                        <m:den>
                          <m:r>
                            <a:rPr lang="en-US" b="0" i="1" smtClean="0">
                              <a:solidFill>
                                <a:schemeClr val="tx1"/>
                              </a:solidFill>
                              <a:latin typeface="Cambria Math" charset="0"/>
                            </a:rPr>
                            <m:t>450/621</m:t>
                          </m:r>
                        </m:den>
                      </m:f>
                      <m:r>
                        <a:rPr lang="en-US" i="1">
                          <a:solidFill>
                            <a:schemeClr val="tx1"/>
                          </a:solidFill>
                          <a:latin typeface="Cambria Math" charset="0"/>
                        </a:rPr>
                        <m:t>=</m:t>
                      </m:r>
                      <m:r>
                        <a:rPr lang="en-US" b="1" i="1" smtClean="0">
                          <a:solidFill>
                            <a:schemeClr val="tx1"/>
                          </a:solidFill>
                          <a:latin typeface="Cambria Math" charset="0"/>
                        </a:rPr>
                        <m:t>𝟐𝟐</m:t>
                      </m:r>
                      <m:r>
                        <a:rPr lang="en-US" b="1" i="1" smtClean="0">
                          <a:solidFill>
                            <a:schemeClr val="tx1"/>
                          </a:solidFill>
                          <a:latin typeface="Cambria Math" charset="0"/>
                        </a:rPr>
                        <m:t>.</m:t>
                      </m:r>
                      <m:r>
                        <a:rPr lang="en-US" b="1" i="1" smtClean="0">
                          <a:solidFill>
                            <a:schemeClr val="tx1"/>
                          </a:solidFill>
                          <a:latin typeface="Cambria Math" charset="0"/>
                        </a:rPr>
                        <m:t>𝟔𝟒</m:t>
                      </m:r>
                    </m:oMath>
                  </m:oMathPara>
                </a14:m>
                <a:endParaRPr lang="en-US" b="1" dirty="0"/>
              </a:p>
              <a:p>
                <a:endParaRPr lang="en-US" dirty="0">
                  <a:solidFill>
                    <a:schemeClr val="tx1"/>
                  </a:solidFill>
                </a:endParaRPr>
              </a:p>
            </p:txBody>
          </p:sp>
        </mc:Choice>
        <mc:Fallback xmlns="">
          <p:sp>
            <p:nvSpPr>
              <p:cNvPr id="8" name="Rectangle 7"/>
              <p:cNvSpPr>
                <a:spLocks noRot="1" noChangeAspect="1" noMove="1" noResize="1" noEditPoints="1" noAdjustHandles="1" noChangeArrowheads="1" noChangeShapeType="1" noTextEdit="1"/>
              </p:cNvSpPr>
              <p:nvPr/>
            </p:nvSpPr>
            <p:spPr>
              <a:xfrm>
                <a:off x="756952" y="4458633"/>
                <a:ext cx="2774477" cy="941989"/>
              </a:xfrm>
              <a:prstGeom prst="rect">
                <a:avLst/>
              </a:prstGeom>
              <a:blipFill rotWithShape="0">
                <a:blip r:embed="rId5"/>
                <a:stretch>
                  <a:fillRect/>
                </a:stretch>
              </a:blipFill>
            </p:spPr>
            <p:txBody>
              <a:bodyPr/>
              <a:lstStyle/>
              <a:p>
                <a:r>
                  <a:rPr lang="en-US">
                    <a:noFill/>
                  </a:rPr>
                  <a:t> </a:t>
                </a:r>
              </a:p>
            </p:txBody>
          </p:sp>
        </mc:Fallback>
      </mc:AlternateContent>
      <p:sp>
        <p:nvSpPr>
          <p:cNvPr id="9" name="Rectangle 8"/>
          <p:cNvSpPr/>
          <p:nvPr/>
        </p:nvSpPr>
        <p:spPr>
          <a:xfrm>
            <a:off x="1553440" y="5630378"/>
            <a:ext cx="9623987" cy="430887"/>
          </a:xfrm>
          <a:prstGeom prst="rect">
            <a:avLst/>
          </a:prstGeom>
        </p:spPr>
        <p:txBody>
          <a:bodyPr wrap="square">
            <a:spAutoFit/>
          </a:bodyPr>
          <a:lstStyle/>
          <a:p>
            <a:r>
              <a:rPr lang="en-US" sz="2200" b="1" dirty="0">
                <a:sym typeface="Wingdings"/>
              </a:rPr>
              <a:t> Smokers </a:t>
            </a:r>
            <a:r>
              <a:rPr lang="en-US" sz="2200" b="1" dirty="0" smtClean="0">
                <a:sym typeface="Wingdings"/>
              </a:rPr>
              <a:t>have 22.64 times the odds of getting lung cancer than non-smokers.</a:t>
            </a:r>
            <a:endParaRPr lang="en-US" sz="2200" b="1" dirty="0">
              <a:sym typeface="Wingdings"/>
            </a:endParaRPr>
          </a:p>
        </p:txBody>
      </p:sp>
    </p:spTree>
    <p:extLst>
      <p:ext uri="{BB962C8B-B14F-4D97-AF65-F5344CB8AC3E}">
        <p14:creationId xmlns:p14="http://schemas.microsoft.com/office/powerpoint/2010/main" val="171829507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the practical difference?</a:t>
            </a:r>
            <a:endParaRPr lang="en-US" dirty="0"/>
          </a:p>
        </p:txBody>
      </p:sp>
      <p:sp>
        <p:nvSpPr>
          <p:cNvPr id="3" name="Content Placeholder 2"/>
          <p:cNvSpPr>
            <a:spLocks noGrp="1"/>
          </p:cNvSpPr>
          <p:nvPr>
            <p:ph idx="1"/>
          </p:nvPr>
        </p:nvSpPr>
        <p:spPr/>
        <p:txBody>
          <a:bodyPr/>
          <a:lstStyle/>
          <a:p>
            <a:r>
              <a:rPr lang="en-US" dirty="0" smtClean="0"/>
              <a:t>Odds ratios measure the extent of association between variables.</a:t>
            </a:r>
          </a:p>
          <a:p>
            <a:pPr lvl="1"/>
            <a:r>
              <a:rPr lang="en-US" dirty="0" smtClean="0"/>
              <a:t>It is the ratio of two </a:t>
            </a:r>
            <a:r>
              <a:rPr lang="en-US" b="1" dirty="0" smtClean="0"/>
              <a:t>odds </a:t>
            </a:r>
            <a:r>
              <a:rPr lang="en-US" dirty="0" smtClean="0"/>
              <a:t>(ratio of </a:t>
            </a:r>
            <a:r>
              <a:rPr lang="en-US" dirty="0" err="1" smtClean="0"/>
              <a:t>prob</a:t>
            </a:r>
            <a:r>
              <a:rPr lang="en-US" dirty="0" smtClean="0"/>
              <a:t> event : </a:t>
            </a:r>
            <a:r>
              <a:rPr lang="en-US" dirty="0" err="1" smtClean="0"/>
              <a:t>prob</a:t>
            </a:r>
            <a:r>
              <a:rPr lang="en-US" dirty="0" smtClean="0"/>
              <a:t> non-event)</a:t>
            </a:r>
          </a:p>
          <a:p>
            <a:endParaRPr lang="en-US" dirty="0"/>
          </a:p>
          <a:p>
            <a:r>
              <a:rPr lang="en-US" dirty="0" smtClean="0"/>
              <a:t>Relative risk is the more intuitive quantity that we "understand"</a:t>
            </a:r>
          </a:p>
          <a:p>
            <a:pPr lvl="1"/>
            <a:r>
              <a:rPr lang="en-US" dirty="0" smtClean="0"/>
              <a:t>It is the ratio of two </a:t>
            </a:r>
            <a:r>
              <a:rPr lang="en-US" b="1" dirty="0" smtClean="0"/>
              <a:t>probabilities </a:t>
            </a:r>
            <a:r>
              <a:rPr lang="en-US" dirty="0" smtClean="0"/>
              <a:t>(</a:t>
            </a:r>
            <a:r>
              <a:rPr lang="en-US" dirty="0" err="1" smtClean="0"/>
              <a:t>prob</a:t>
            </a:r>
            <a:r>
              <a:rPr lang="en-US" dirty="0" smtClean="0"/>
              <a:t> event)</a:t>
            </a:r>
            <a:endParaRPr lang="en-US" dirty="0"/>
          </a:p>
        </p:txBody>
      </p:sp>
    </p:spTree>
    <p:extLst>
      <p:ext uri="{BB962C8B-B14F-4D97-AF65-F5344CB8AC3E}">
        <p14:creationId xmlns:p14="http://schemas.microsoft.com/office/powerpoint/2010/main" val="53094424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on estimation</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097280" y="1845734"/>
                <a:ext cx="10668896" cy="4326466"/>
              </a:xfrm>
            </p:spPr>
            <p:txBody>
              <a:bodyPr numCol="2">
                <a:noAutofit/>
              </a:bodyPr>
              <a:lstStyle/>
              <a:p>
                <a:pPr marL="0" lvl="0" indent="0">
                  <a:spcBef>
                    <a:spcPts val="0"/>
                  </a:spcBef>
                  <a:spcAft>
                    <a:spcPts val="0"/>
                  </a:spcAft>
                  <a:buClrTx/>
                  <a:buSzTx/>
                  <a:buNone/>
                  <a:defRPr/>
                </a:pPr>
                <a:r>
                  <a:rPr lang="en-US" sz="2000" b="1" dirty="0" smtClean="0"/>
                  <a:t>Normally-distributed</a:t>
                </a:r>
                <a:r>
                  <a:rPr lang="en-US" sz="2000" dirty="0" smtClean="0"/>
                  <a:t> </a:t>
                </a:r>
                <a:r>
                  <a:rPr lang="en-US" sz="2000" b="1" dirty="0" smtClean="0"/>
                  <a:t>variable</a:t>
                </a:r>
              </a:p>
              <a:p>
                <a:pPr lvl="1"/>
                <a14:m>
                  <m:oMath xmlns:m="http://schemas.openxmlformats.org/officeDocument/2006/math">
                    <m:acc>
                      <m:accPr>
                        <m:chr m:val="̂"/>
                        <m:ctrlPr>
                          <a:rPr lang="en-US" sz="2000" i="1">
                            <a:latin typeface="Cambria Math" charset="0"/>
                          </a:rPr>
                        </m:ctrlPr>
                      </m:accPr>
                      <m:e>
                        <m:r>
                          <a:rPr lang="en-US" sz="2000" i="1">
                            <a:latin typeface="Cambria Math" charset="0"/>
                            <a:ea typeface="Cambria Math" charset="0"/>
                            <a:cs typeface="Cambria Math" charset="0"/>
                          </a:rPr>
                          <m:t>𝜇</m:t>
                        </m:r>
                        <m:r>
                          <m:rPr>
                            <m:nor/>
                          </m:rPr>
                          <a:rPr lang="en-US" sz="2000" dirty="0"/>
                          <m:t> </m:t>
                        </m:r>
                      </m:e>
                    </m:acc>
                    <m:r>
                      <a:rPr lang="en-US" sz="2000" i="1">
                        <a:latin typeface="Cambria Math" charset="0"/>
                      </a:rPr>
                      <m:t>= </m:t>
                    </m:r>
                    <m:acc>
                      <m:accPr>
                        <m:chr m:val="̅"/>
                        <m:ctrlPr>
                          <a:rPr lang="en-US" sz="2000" i="1">
                            <a:latin typeface="Cambria Math" charset="0"/>
                          </a:rPr>
                        </m:ctrlPr>
                      </m:accPr>
                      <m:e>
                        <m:r>
                          <a:rPr lang="en-US" sz="2000" i="1">
                            <a:latin typeface="Cambria Math" charset="0"/>
                          </a:rPr>
                          <m:t>𝑥</m:t>
                        </m:r>
                      </m:e>
                    </m:acc>
                  </m:oMath>
                </a14:m>
                <a:endParaRPr lang="en-US" sz="2000" dirty="0"/>
              </a:p>
              <a:p>
                <a:pPr lvl="1"/>
                <a14:m>
                  <m:oMath xmlns:m="http://schemas.openxmlformats.org/officeDocument/2006/math">
                    <m:sSup>
                      <m:sSupPr>
                        <m:ctrlPr>
                          <a:rPr lang="en-US" sz="2000" i="1">
                            <a:latin typeface="Cambria Math" charset="0"/>
                          </a:rPr>
                        </m:ctrlPr>
                      </m:sSupPr>
                      <m:e>
                        <m:acc>
                          <m:accPr>
                            <m:chr m:val="̂"/>
                            <m:ctrlPr>
                              <a:rPr lang="en-US" sz="2000" i="1">
                                <a:latin typeface="Cambria Math" charset="0"/>
                              </a:rPr>
                            </m:ctrlPr>
                          </m:accPr>
                          <m:e>
                            <m:r>
                              <a:rPr lang="en-US" sz="2000" i="1">
                                <a:latin typeface="Cambria Math" charset="0"/>
                                <a:ea typeface="Cambria Math" charset="0"/>
                                <a:cs typeface="Cambria Math" charset="0"/>
                              </a:rPr>
                              <m:t>𝜎</m:t>
                            </m:r>
                          </m:e>
                        </m:acc>
                      </m:e>
                      <m:sup>
                        <m:r>
                          <a:rPr lang="en-US" sz="2000" i="1">
                            <a:latin typeface="Cambria Math" charset="0"/>
                          </a:rPr>
                          <m:t>2</m:t>
                        </m:r>
                      </m:sup>
                    </m:sSup>
                    <m:r>
                      <a:rPr lang="en-US" sz="2000" i="1">
                        <a:latin typeface="Cambria Math" charset="0"/>
                      </a:rPr>
                      <m:t>=</m:t>
                    </m:r>
                    <m:sSup>
                      <m:sSupPr>
                        <m:ctrlPr>
                          <a:rPr lang="en-US" sz="2000" i="1" smtClean="0">
                            <a:latin typeface="Cambria Math" charset="0"/>
                          </a:rPr>
                        </m:ctrlPr>
                      </m:sSupPr>
                      <m:e>
                        <m:r>
                          <a:rPr lang="en-US" sz="2000" b="0" i="1" smtClean="0">
                            <a:latin typeface="Cambria Math" charset="0"/>
                          </a:rPr>
                          <m:t>𝑠</m:t>
                        </m:r>
                      </m:e>
                      <m:sup>
                        <m:r>
                          <a:rPr lang="en-US" sz="2000" b="0" i="1" smtClean="0">
                            <a:latin typeface="Cambria Math" charset="0"/>
                          </a:rPr>
                          <m:t>2</m:t>
                        </m:r>
                      </m:sup>
                    </m:sSup>
                  </m:oMath>
                </a14:m>
                <a:endParaRPr lang="en-US" sz="2000" dirty="0"/>
              </a:p>
              <a:p>
                <a:pPr lvl="1"/>
                <a:r>
                  <a:rPr lang="en-US" sz="2000" dirty="0"/>
                  <a:t>Known </a:t>
                </a:r>
                <a:r>
                  <a:rPr lang="en-US" sz="2000" dirty="0" err="1"/>
                  <a:t>σ</a:t>
                </a:r>
                <a:r>
                  <a:rPr lang="en-US" sz="2000" dirty="0"/>
                  <a:t>  </a:t>
                </a:r>
              </a:p>
              <a:p>
                <a:pPr lvl="2"/>
                <a14:m>
                  <m:oMath xmlns:m="http://schemas.openxmlformats.org/officeDocument/2006/math">
                    <m:sSub>
                      <m:sSubPr>
                        <m:ctrlPr>
                          <a:rPr lang="en-US" sz="2000" i="1">
                            <a:latin typeface="Cambria Math" charset="0"/>
                            <a:ea typeface="Cambria Math" charset="0"/>
                            <a:cs typeface="Cambria Math" charset="0"/>
                          </a:rPr>
                        </m:ctrlPr>
                      </m:sSubPr>
                      <m:e>
                        <m:r>
                          <a:rPr lang="en-US" sz="2000" i="1">
                            <a:latin typeface="Cambria Math" charset="0"/>
                            <a:ea typeface="Cambria Math" charset="0"/>
                            <a:cs typeface="Cambria Math" charset="0"/>
                          </a:rPr>
                          <m:t>𝑆𝐸</m:t>
                        </m:r>
                      </m:e>
                      <m:sub>
                        <m:acc>
                          <m:accPr>
                            <m:chr m:val="̅"/>
                            <m:ctrlPr>
                              <a:rPr lang="en-US" sz="2000" i="1">
                                <a:latin typeface="Cambria Math" charset="0"/>
                                <a:ea typeface="Cambria Math" charset="0"/>
                                <a:cs typeface="Cambria Math" charset="0"/>
                              </a:rPr>
                            </m:ctrlPr>
                          </m:accPr>
                          <m:e>
                            <m:r>
                              <a:rPr lang="en-US" sz="2000" i="1">
                                <a:latin typeface="Cambria Math" charset="0"/>
                                <a:ea typeface="Cambria Math" charset="0"/>
                                <a:cs typeface="Cambria Math" charset="0"/>
                              </a:rPr>
                              <m:t>𝑥</m:t>
                            </m:r>
                          </m:e>
                        </m:acc>
                      </m:sub>
                    </m:sSub>
                    <m:r>
                      <a:rPr lang="en-US" sz="2000" i="1">
                        <a:latin typeface="Cambria Math" charset="0"/>
                        <a:ea typeface="Cambria Math" charset="0"/>
                        <a:cs typeface="Cambria Math" charset="0"/>
                      </a:rPr>
                      <m:t>=</m:t>
                    </m:r>
                    <m:f>
                      <m:fPr>
                        <m:ctrlPr>
                          <a:rPr lang="mr-IN" sz="2000" i="1">
                            <a:latin typeface="Cambria Math" charset="0"/>
                            <a:ea typeface="Cambria Math" charset="0"/>
                            <a:cs typeface="Cambria Math" charset="0"/>
                          </a:rPr>
                        </m:ctrlPr>
                      </m:fPr>
                      <m:num>
                        <m:r>
                          <a:rPr lang="mr-IN" sz="2000" i="1">
                            <a:latin typeface="Cambria Math" charset="0"/>
                            <a:ea typeface="Cambria Math" charset="0"/>
                            <a:cs typeface="Cambria Math" charset="0"/>
                          </a:rPr>
                          <m:t>𝜎</m:t>
                        </m:r>
                      </m:num>
                      <m:den>
                        <m:rad>
                          <m:radPr>
                            <m:degHide m:val="on"/>
                            <m:ctrlPr>
                              <a:rPr lang="mr-IN" sz="2000" i="1">
                                <a:latin typeface="Cambria Math" charset="0"/>
                                <a:ea typeface="Cambria Math" charset="0"/>
                                <a:cs typeface="Cambria Math" charset="0"/>
                              </a:rPr>
                            </m:ctrlPr>
                          </m:radPr>
                          <m:deg/>
                          <m:e>
                            <m:r>
                              <a:rPr lang="en-US" sz="2000" i="1">
                                <a:latin typeface="Cambria Math" charset="0"/>
                                <a:ea typeface="Cambria Math" charset="0"/>
                                <a:cs typeface="Cambria Math" charset="0"/>
                              </a:rPr>
                              <m:t>𝑛</m:t>
                            </m:r>
                          </m:e>
                        </m:rad>
                      </m:den>
                    </m:f>
                  </m:oMath>
                </a14:m>
                <a:endParaRPr lang="en-US" sz="2000" dirty="0"/>
              </a:p>
              <a:p>
                <a:pPr lvl="2"/>
                <a:r>
                  <a:rPr lang="en-US" sz="2000" dirty="0"/>
                  <a:t>95% CI = </a:t>
                </a:r>
                <a14:m>
                  <m:oMath xmlns:m="http://schemas.openxmlformats.org/officeDocument/2006/math">
                    <m:acc>
                      <m:accPr>
                        <m:chr m:val="̅"/>
                        <m:ctrlPr>
                          <a:rPr lang="en-US" sz="2000" i="1">
                            <a:latin typeface="Cambria Math" charset="0"/>
                          </a:rPr>
                        </m:ctrlPr>
                      </m:accPr>
                      <m:e>
                        <m:r>
                          <a:rPr lang="en-US" sz="2000" i="1">
                            <a:latin typeface="Cambria Math" charset="0"/>
                          </a:rPr>
                          <m:t>𝑥</m:t>
                        </m:r>
                      </m:e>
                    </m:acc>
                    <m:r>
                      <a:rPr lang="en-US" sz="2000" i="1">
                        <a:latin typeface="Cambria Math" charset="0"/>
                        <a:ea typeface="Cambria Math" charset="0"/>
                        <a:cs typeface="Cambria Math" charset="0"/>
                      </a:rPr>
                      <m:t>±</m:t>
                    </m:r>
                    <m:sSub>
                      <m:sSubPr>
                        <m:ctrlPr>
                          <a:rPr lang="en-US" sz="2000" i="1">
                            <a:latin typeface="Cambria Math" charset="0"/>
                            <a:ea typeface="Cambria Math" charset="0"/>
                            <a:cs typeface="Cambria Math" charset="0"/>
                          </a:rPr>
                        </m:ctrlPr>
                      </m:sSubPr>
                      <m:e>
                        <m:r>
                          <a:rPr lang="en-US" sz="2000" i="1">
                            <a:latin typeface="Cambria Math" charset="0"/>
                            <a:ea typeface="Cambria Math" charset="0"/>
                            <a:cs typeface="Cambria Math" charset="0"/>
                          </a:rPr>
                          <m:t>𝑍</m:t>
                        </m:r>
                      </m:e>
                      <m:sub>
                        <m:r>
                          <a:rPr lang="en-US" sz="2000" i="1">
                            <a:latin typeface="Cambria Math" charset="0"/>
                            <a:ea typeface="Cambria Math" charset="0"/>
                            <a:cs typeface="Cambria Math" charset="0"/>
                          </a:rPr>
                          <m:t>0.025</m:t>
                        </m:r>
                      </m:sub>
                    </m:sSub>
                    <m:r>
                      <a:rPr lang="en-US" sz="2000" i="1">
                        <a:latin typeface="Cambria Math" charset="0"/>
                        <a:ea typeface="Cambria Math" charset="0"/>
                        <a:cs typeface="Cambria Math" charset="0"/>
                      </a:rPr>
                      <m:t>𝑆𝐸</m:t>
                    </m:r>
                  </m:oMath>
                </a14:m>
                <a:endParaRPr lang="en-US" sz="2000" dirty="0"/>
              </a:p>
              <a:p>
                <a:pPr lvl="1"/>
                <a:r>
                  <a:rPr lang="en-US" sz="2000" dirty="0"/>
                  <a:t>Unknown </a:t>
                </a:r>
                <a:r>
                  <a:rPr lang="en-US" sz="2000" dirty="0" err="1"/>
                  <a:t>σ</a:t>
                </a:r>
                <a:r>
                  <a:rPr lang="en-US" sz="2000" dirty="0"/>
                  <a:t>  </a:t>
                </a:r>
              </a:p>
              <a:p>
                <a:pPr lvl="2"/>
                <a14:m>
                  <m:oMath xmlns:m="http://schemas.openxmlformats.org/officeDocument/2006/math">
                    <m:sSub>
                      <m:sSubPr>
                        <m:ctrlPr>
                          <a:rPr lang="en-US" sz="2000" i="1" smtClean="0">
                            <a:latin typeface="Cambria Math" charset="0"/>
                            <a:ea typeface="Cambria Math" charset="0"/>
                            <a:cs typeface="Cambria Math" charset="0"/>
                          </a:rPr>
                        </m:ctrlPr>
                      </m:sSubPr>
                      <m:e>
                        <m:r>
                          <a:rPr lang="en-US" sz="2000" b="0" i="1" smtClean="0">
                            <a:latin typeface="Cambria Math" charset="0"/>
                            <a:ea typeface="Cambria Math" charset="0"/>
                            <a:cs typeface="Cambria Math" charset="0"/>
                          </a:rPr>
                          <m:t>𝑆𝐸</m:t>
                        </m:r>
                      </m:e>
                      <m:sub>
                        <m:acc>
                          <m:accPr>
                            <m:chr m:val="̅"/>
                            <m:ctrlPr>
                              <a:rPr lang="en-US" sz="2000" i="1" smtClean="0">
                                <a:latin typeface="Cambria Math" charset="0"/>
                                <a:ea typeface="Cambria Math" charset="0"/>
                                <a:cs typeface="Cambria Math" charset="0"/>
                              </a:rPr>
                            </m:ctrlPr>
                          </m:accPr>
                          <m:e>
                            <m:r>
                              <a:rPr lang="en-US" sz="2000" b="0" i="1" smtClean="0">
                                <a:latin typeface="Cambria Math" charset="0"/>
                                <a:ea typeface="Cambria Math" charset="0"/>
                                <a:cs typeface="Cambria Math" charset="0"/>
                              </a:rPr>
                              <m:t>𝑥</m:t>
                            </m:r>
                          </m:e>
                        </m:acc>
                      </m:sub>
                    </m:sSub>
                    <m:r>
                      <a:rPr lang="en-US" sz="2000" b="0" i="1" smtClean="0">
                        <a:latin typeface="Cambria Math" charset="0"/>
                        <a:ea typeface="Cambria Math" charset="0"/>
                        <a:cs typeface="Cambria Math" charset="0"/>
                      </a:rPr>
                      <m:t>=</m:t>
                    </m:r>
                    <m:f>
                      <m:fPr>
                        <m:ctrlPr>
                          <a:rPr lang="mr-IN" sz="2000" i="1">
                            <a:latin typeface="Cambria Math" charset="0"/>
                            <a:ea typeface="Cambria Math" charset="0"/>
                            <a:cs typeface="Cambria Math" charset="0"/>
                          </a:rPr>
                        </m:ctrlPr>
                      </m:fPr>
                      <m:num>
                        <m:r>
                          <a:rPr lang="en-US" sz="2000" i="1">
                            <a:latin typeface="Cambria Math" charset="0"/>
                            <a:ea typeface="Cambria Math" charset="0"/>
                            <a:cs typeface="Cambria Math" charset="0"/>
                          </a:rPr>
                          <m:t>𝑠</m:t>
                        </m:r>
                      </m:num>
                      <m:den>
                        <m:rad>
                          <m:radPr>
                            <m:degHide m:val="on"/>
                            <m:ctrlPr>
                              <a:rPr lang="mr-IN" sz="2000" i="1">
                                <a:latin typeface="Cambria Math" charset="0"/>
                                <a:ea typeface="Cambria Math" charset="0"/>
                                <a:cs typeface="Cambria Math" charset="0"/>
                              </a:rPr>
                            </m:ctrlPr>
                          </m:radPr>
                          <m:deg/>
                          <m:e>
                            <m:r>
                              <a:rPr lang="en-US" sz="2000" i="1">
                                <a:latin typeface="Cambria Math" charset="0"/>
                                <a:ea typeface="Cambria Math" charset="0"/>
                                <a:cs typeface="Cambria Math" charset="0"/>
                              </a:rPr>
                              <m:t>𝑛</m:t>
                            </m:r>
                          </m:e>
                        </m:rad>
                      </m:den>
                    </m:f>
                  </m:oMath>
                </a14:m>
                <a:endParaRPr lang="en-US" sz="2000" dirty="0"/>
              </a:p>
              <a:p>
                <a:pPr lvl="2"/>
                <a:r>
                  <a:rPr lang="en-US" sz="2000" dirty="0"/>
                  <a:t>95% CI = </a:t>
                </a:r>
                <a14:m>
                  <m:oMath xmlns:m="http://schemas.openxmlformats.org/officeDocument/2006/math">
                    <m:acc>
                      <m:accPr>
                        <m:chr m:val="̅"/>
                        <m:ctrlPr>
                          <a:rPr lang="en-US" sz="2000" i="1">
                            <a:latin typeface="Cambria Math" charset="0"/>
                          </a:rPr>
                        </m:ctrlPr>
                      </m:accPr>
                      <m:e>
                        <m:r>
                          <a:rPr lang="en-US" sz="2000" i="1">
                            <a:latin typeface="Cambria Math" charset="0"/>
                          </a:rPr>
                          <m:t>𝑥</m:t>
                        </m:r>
                      </m:e>
                    </m:acc>
                    <m:r>
                      <a:rPr lang="en-US" sz="2000" i="1">
                        <a:latin typeface="Cambria Math" charset="0"/>
                        <a:ea typeface="Cambria Math" charset="0"/>
                        <a:cs typeface="Cambria Math" charset="0"/>
                      </a:rPr>
                      <m:t>±</m:t>
                    </m:r>
                    <m:sSub>
                      <m:sSubPr>
                        <m:ctrlPr>
                          <a:rPr lang="en-US" sz="2000" i="1">
                            <a:latin typeface="Cambria Math" charset="0"/>
                            <a:ea typeface="Cambria Math" charset="0"/>
                            <a:cs typeface="Cambria Math" charset="0"/>
                          </a:rPr>
                        </m:ctrlPr>
                      </m:sSubPr>
                      <m:e>
                        <m:r>
                          <a:rPr lang="en-US" sz="2000" i="1">
                            <a:latin typeface="Cambria Math" charset="0"/>
                            <a:ea typeface="Cambria Math" charset="0"/>
                            <a:cs typeface="Cambria Math" charset="0"/>
                          </a:rPr>
                          <m:t>𝑡</m:t>
                        </m:r>
                      </m:e>
                      <m:sub>
                        <m:r>
                          <a:rPr lang="en-US" sz="2000" i="1">
                            <a:latin typeface="Cambria Math" charset="0"/>
                            <a:ea typeface="Cambria Math" charset="0"/>
                            <a:cs typeface="Cambria Math" charset="0"/>
                          </a:rPr>
                          <m:t>0.025</m:t>
                        </m:r>
                      </m:sub>
                    </m:sSub>
                    <m:r>
                      <a:rPr lang="en-US" sz="2000" i="1">
                        <a:latin typeface="Cambria Math" charset="0"/>
                        <a:ea typeface="Cambria Math" charset="0"/>
                        <a:cs typeface="Cambria Math" charset="0"/>
                      </a:rPr>
                      <m:t>𝑆𝐸</m:t>
                    </m:r>
                  </m:oMath>
                </a14:m>
                <a:endParaRPr lang="en-US" sz="2000" dirty="0" smtClean="0"/>
              </a:p>
              <a:p>
                <a:endParaRPr lang="en-US" sz="2000" dirty="0" smtClean="0"/>
              </a:p>
              <a:p>
                <a:endParaRPr lang="en-US" sz="2000" dirty="0"/>
              </a:p>
              <a:p>
                <a:r>
                  <a:rPr lang="en-US" sz="2000" b="1" dirty="0" smtClean="0"/>
                  <a:t>Binomially-distributed variable</a:t>
                </a:r>
                <a:endParaRPr lang="en-US" sz="2000" b="1" dirty="0"/>
              </a:p>
              <a:p>
                <a:pPr lvl="1"/>
                <a14:m>
                  <m:oMath xmlns:m="http://schemas.openxmlformats.org/officeDocument/2006/math">
                    <m:acc>
                      <m:accPr>
                        <m:chr m:val="̂"/>
                        <m:ctrlPr>
                          <a:rPr lang="en-US" sz="2000" i="1">
                            <a:latin typeface="Cambria Math" charset="0"/>
                          </a:rPr>
                        </m:ctrlPr>
                      </m:accPr>
                      <m:e>
                        <m:r>
                          <a:rPr lang="en-US" sz="2000" i="1">
                            <a:latin typeface="Cambria Math" charset="0"/>
                          </a:rPr>
                          <m:t>𝑝</m:t>
                        </m:r>
                      </m:e>
                    </m:acc>
                    <m:r>
                      <a:rPr lang="en-US" sz="2000" i="1">
                        <a:latin typeface="Cambria Math" charset="0"/>
                      </a:rPr>
                      <m:t>=</m:t>
                    </m:r>
                    <m:f>
                      <m:fPr>
                        <m:ctrlPr>
                          <a:rPr lang="mr-IN" sz="2000" i="1">
                            <a:latin typeface="Cambria Math" charset="0"/>
                          </a:rPr>
                        </m:ctrlPr>
                      </m:fPr>
                      <m:num>
                        <m:r>
                          <a:rPr lang="en-US" sz="2000" i="1">
                            <a:latin typeface="Cambria Math" charset="0"/>
                          </a:rPr>
                          <m:t>𝑘</m:t>
                        </m:r>
                      </m:num>
                      <m:den>
                        <m:r>
                          <a:rPr lang="en-US" sz="2000" i="1">
                            <a:latin typeface="Cambria Math" charset="0"/>
                          </a:rPr>
                          <m:t>𝑛</m:t>
                        </m:r>
                      </m:den>
                    </m:f>
                  </m:oMath>
                </a14:m>
                <a:endParaRPr lang="en-US" sz="2000" dirty="0"/>
              </a:p>
              <a:p>
                <a:pPr lvl="1"/>
                <a14:m>
                  <m:oMath xmlns:m="http://schemas.openxmlformats.org/officeDocument/2006/math">
                    <m:sSub>
                      <m:sSubPr>
                        <m:ctrlPr>
                          <a:rPr lang="en-US" sz="2000" i="1">
                            <a:latin typeface="Cambria Math" charset="0"/>
                          </a:rPr>
                        </m:ctrlPr>
                      </m:sSubPr>
                      <m:e>
                        <m:r>
                          <a:rPr lang="en-US" sz="2000" i="1">
                            <a:latin typeface="Cambria Math" charset="0"/>
                          </a:rPr>
                          <m:t>𝑆𝐸</m:t>
                        </m:r>
                      </m:e>
                      <m:sub>
                        <m:acc>
                          <m:accPr>
                            <m:chr m:val="̂"/>
                            <m:ctrlPr>
                              <a:rPr lang="en-US" sz="2000" i="1">
                                <a:latin typeface="Cambria Math" charset="0"/>
                              </a:rPr>
                            </m:ctrlPr>
                          </m:accPr>
                          <m:e>
                            <m:r>
                              <a:rPr lang="en-US" sz="2000" i="1">
                                <a:latin typeface="Cambria Math" charset="0"/>
                              </a:rPr>
                              <m:t>𝑝</m:t>
                            </m:r>
                          </m:e>
                        </m:acc>
                      </m:sub>
                    </m:sSub>
                    <m:r>
                      <a:rPr lang="en-US" sz="2000" i="1">
                        <a:latin typeface="Cambria Math" charset="0"/>
                      </a:rPr>
                      <m:t>= </m:t>
                    </m:r>
                    <m:rad>
                      <m:radPr>
                        <m:degHide m:val="on"/>
                        <m:ctrlPr>
                          <a:rPr lang="en-US" sz="2000" i="1">
                            <a:latin typeface="Cambria Math" charset="0"/>
                          </a:rPr>
                        </m:ctrlPr>
                      </m:radPr>
                      <m:deg/>
                      <m:e>
                        <m:acc>
                          <m:accPr>
                            <m:chr m:val="̂"/>
                            <m:ctrlPr>
                              <a:rPr lang="en-US" sz="2000" i="1">
                                <a:latin typeface="Cambria Math" charset="0"/>
                              </a:rPr>
                            </m:ctrlPr>
                          </m:accPr>
                          <m:e>
                            <m:r>
                              <a:rPr lang="en-US" sz="2000" i="1">
                                <a:latin typeface="Cambria Math" charset="0"/>
                              </a:rPr>
                              <m:t>𝑝</m:t>
                            </m:r>
                          </m:e>
                        </m:acc>
                        <m:r>
                          <a:rPr lang="en-US" sz="2000" i="1">
                            <a:latin typeface="Cambria Math" charset="0"/>
                          </a:rPr>
                          <m:t>(1−</m:t>
                        </m:r>
                        <m:acc>
                          <m:accPr>
                            <m:chr m:val="̂"/>
                            <m:ctrlPr>
                              <a:rPr lang="en-US" sz="2000" i="1">
                                <a:latin typeface="Cambria Math" charset="0"/>
                              </a:rPr>
                            </m:ctrlPr>
                          </m:accPr>
                          <m:e>
                            <m:r>
                              <a:rPr lang="en-US" sz="2000" i="1">
                                <a:latin typeface="Cambria Math" charset="0"/>
                              </a:rPr>
                              <m:t>𝑝</m:t>
                            </m:r>
                          </m:e>
                        </m:acc>
                        <m:r>
                          <a:rPr lang="en-US" sz="2000" i="1">
                            <a:latin typeface="Cambria Math" charset="0"/>
                          </a:rPr>
                          <m:t>)</m:t>
                        </m:r>
                        <m:r>
                          <a:rPr lang="en-US" sz="2000" i="1">
                            <a:latin typeface="Cambria Math" charset="0"/>
                          </a:rPr>
                          <m:t>𝑛</m:t>
                        </m:r>
                      </m:e>
                    </m:rad>
                  </m:oMath>
                </a14:m>
                <a:endParaRPr lang="en-US" sz="2000" dirty="0" smtClean="0"/>
              </a:p>
              <a:p>
                <a:pPr lvl="1"/>
                <a:r>
                  <a:rPr lang="en-US" sz="2000" dirty="0" smtClean="0"/>
                  <a:t>95% CI =</a:t>
                </a:r>
                <a14:m>
                  <m:oMath xmlns:m="http://schemas.openxmlformats.org/officeDocument/2006/math">
                    <m:acc>
                      <m:accPr>
                        <m:chr m:val="̂"/>
                        <m:ctrlPr>
                          <a:rPr lang="en-US" sz="2000" i="1" smtClean="0">
                            <a:latin typeface="Cambria Math" charset="0"/>
                            <a:ea typeface="Cambria Math" charset="0"/>
                            <a:cs typeface="Cambria Math" charset="0"/>
                          </a:rPr>
                        </m:ctrlPr>
                      </m:accPr>
                      <m:e>
                        <m:r>
                          <a:rPr lang="en-US" sz="2000" b="0" i="1" smtClean="0">
                            <a:latin typeface="Cambria Math" charset="0"/>
                            <a:ea typeface="Cambria Math" charset="0"/>
                            <a:cs typeface="Cambria Math" charset="0"/>
                          </a:rPr>
                          <m:t>𝑝</m:t>
                        </m:r>
                      </m:e>
                    </m:acc>
                    <m:r>
                      <a:rPr lang="en-US" sz="2000" i="1">
                        <a:latin typeface="Cambria Math" charset="0"/>
                        <a:ea typeface="Cambria Math" charset="0"/>
                        <a:cs typeface="Cambria Math" charset="0"/>
                      </a:rPr>
                      <m:t>±</m:t>
                    </m:r>
                    <m:sSub>
                      <m:sSubPr>
                        <m:ctrlPr>
                          <a:rPr lang="en-US" sz="2000" i="1">
                            <a:latin typeface="Cambria Math" charset="0"/>
                            <a:ea typeface="Cambria Math" charset="0"/>
                            <a:cs typeface="Cambria Math" charset="0"/>
                          </a:rPr>
                        </m:ctrlPr>
                      </m:sSubPr>
                      <m:e>
                        <m:r>
                          <a:rPr lang="en-US" sz="2000" i="1">
                            <a:latin typeface="Cambria Math" charset="0"/>
                            <a:ea typeface="Cambria Math" charset="0"/>
                            <a:cs typeface="Cambria Math" charset="0"/>
                          </a:rPr>
                          <m:t>𝑍</m:t>
                        </m:r>
                      </m:e>
                      <m:sub>
                        <m:r>
                          <a:rPr lang="en-US" sz="2000" i="1">
                            <a:latin typeface="Cambria Math" charset="0"/>
                            <a:ea typeface="Cambria Math" charset="0"/>
                            <a:cs typeface="Cambria Math" charset="0"/>
                          </a:rPr>
                          <m:t>0.025</m:t>
                        </m:r>
                      </m:sub>
                    </m:sSub>
                    <m:sSub>
                      <m:sSubPr>
                        <m:ctrlPr>
                          <a:rPr lang="en-US" sz="2000" i="1">
                            <a:latin typeface="Cambria Math" charset="0"/>
                          </a:rPr>
                        </m:ctrlPr>
                      </m:sSubPr>
                      <m:e>
                        <m:r>
                          <a:rPr lang="en-US" sz="2000" i="1">
                            <a:latin typeface="Cambria Math" charset="0"/>
                          </a:rPr>
                          <m:t>𝑆𝐸</m:t>
                        </m:r>
                      </m:e>
                      <m:sub>
                        <m:acc>
                          <m:accPr>
                            <m:chr m:val="̂"/>
                            <m:ctrlPr>
                              <a:rPr lang="en-US" sz="2000" i="1">
                                <a:latin typeface="Cambria Math" charset="0"/>
                              </a:rPr>
                            </m:ctrlPr>
                          </m:accPr>
                          <m:e>
                            <m:r>
                              <a:rPr lang="en-US" sz="2000" i="1">
                                <a:latin typeface="Cambria Math" charset="0"/>
                              </a:rPr>
                              <m:t>𝑝</m:t>
                            </m:r>
                          </m:e>
                        </m:acc>
                      </m:sub>
                    </m:sSub>
                  </m:oMath>
                </a14:m>
                <a:endParaRPr lang="en-US" sz="2000" dirty="0" smtClean="0"/>
              </a:p>
              <a:p>
                <a:r>
                  <a:rPr lang="en-US" sz="2000" b="1" dirty="0" smtClean="0"/>
                  <a:t>Log-Odds ratio</a:t>
                </a:r>
              </a:p>
              <a:p>
                <a:pPr lvl="1"/>
                <a14:m>
                  <m:oMath xmlns:m="http://schemas.openxmlformats.org/officeDocument/2006/math">
                    <m:r>
                      <a:rPr lang="en-US" sz="2000" b="0" i="1" smtClean="0">
                        <a:latin typeface="Cambria Math" charset="0"/>
                      </a:rPr>
                      <m:t>𝑙𝑜𝑔</m:t>
                    </m:r>
                    <m:r>
                      <a:rPr lang="en-US" sz="2000" b="0" i="1" smtClean="0">
                        <a:latin typeface="Cambria Math" charset="0"/>
                      </a:rPr>
                      <m:t> </m:t>
                    </m:r>
                    <m:acc>
                      <m:accPr>
                        <m:chr m:val="̂"/>
                        <m:ctrlPr>
                          <a:rPr lang="en-US" sz="2000" i="1" smtClean="0">
                            <a:latin typeface="Cambria Math" charset="0"/>
                          </a:rPr>
                        </m:ctrlPr>
                      </m:accPr>
                      <m:e>
                        <m:r>
                          <a:rPr lang="en-US" sz="2000" b="0" i="1" smtClean="0">
                            <a:latin typeface="Cambria Math" charset="0"/>
                          </a:rPr>
                          <m:t>𝑂𝑅</m:t>
                        </m:r>
                      </m:e>
                    </m:acc>
                    <m:r>
                      <a:rPr lang="en-US" sz="2000" i="1">
                        <a:latin typeface="Cambria Math" charset="0"/>
                      </a:rPr>
                      <m:t>=</m:t>
                    </m:r>
                    <m:func>
                      <m:funcPr>
                        <m:ctrlPr>
                          <a:rPr lang="en-US" sz="2000" b="0" i="1" smtClean="0">
                            <a:latin typeface="Cambria Math" charset="0"/>
                          </a:rPr>
                        </m:ctrlPr>
                      </m:funcPr>
                      <m:fName>
                        <m:r>
                          <m:rPr>
                            <m:sty m:val="p"/>
                          </m:rPr>
                          <a:rPr lang="en-US" sz="2000" b="0" i="0" smtClean="0">
                            <a:latin typeface="Cambria Math" charset="0"/>
                          </a:rPr>
                          <m:t>ln</m:t>
                        </m:r>
                      </m:fName>
                      <m:e>
                        <m:d>
                          <m:dPr>
                            <m:begChr m:val="["/>
                            <m:endChr m:val="]"/>
                            <m:ctrlPr>
                              <a:rPr lang="mr-IN" sz="2000" b="0" i="1" smtClean="0">
                                <a:latin typeface="Cambria Math" charset="0"/>
                              </a:rPr>
                            </m:ctrlPr>
                          </m:dPr>
                          <m:e>
                            <m:f>
                              <m:fPr>
                                <m:ctrlPr>
                                  <a:rPr lang="mr-IN" sz="2000" i="1">
                                    <a:latin typeface="Cambria Math" charset="0"/>
                                  </a:rPr>
                                </m:ctrlPr>
                              </m:fPr>
                              <m:num>
                                <m:f>
                                  <m:fPr>
                                    <m:type m:val="lin"/>
                                    <m:ctrlPr>
                                      <a:rPr lang="mr-IN" sz="2000" i="1">
                                        <a:latin typeface="Cambria Math" charset="0"/>
                                      </a:rPr>
                                    </m:ctrlPr>
                                  </m:fPr>
                                  <m:num>
                                    <m:sSub>
                                      <m:sSubPr>
                                        <m:ctrlPr>
                                          <a:rPr lang="en-US" sz="2000" i="1">
                                            <a:latin typeface="Cambria Math" charset="0"/>
                                          </a:rPr>
                                        </m:ctrlPr>
                                      </m:sSubPr>
                                      <m:e>
                                        <m:acc>
                                          <m:accPr>
                                            <m:chr m:val="̂"/>
                                            <m:ctrlPr>
                                              <a:rPr lang="en-US" sz="2000" i="1">
                                                <a:latin typeface="Cambria Math" charset="0"/>
                                              </a:rPr>
                                            </m:ctrlPr>
                                          </m:accPr>
                                          <m:e>
                                            <m:r>
                                              <a:rPr lang="en-US" sz="2000" i="1">
                                                <a:latin typeface="Cambria Math" charset="0"/>
                                              </a:rPr>
                                              <m:t>𝑝</m:t>
                                            </m:r>
                                          </m:e>
                                        </m:acc>
                                      </m:e>
                                      <m:sub>
                                        <m:r>
                                          <a:rPr lang="en-US" sz="2000" i="1">
                                            <a:latin typeface="Cambria Math" charset="0"/>
                                          </a:rPr>
                                          <m:t>1</m:t>
                                        </m:r>
                                      </m:sub>
                                    </m:sSub>
                                  </m:num>
                                  <m:den>
                                    <m:d>
                                      <m:dPr>
                                        <m:ctrlPr>
                                          <a:rPr lang="en-US" sz="2000" i="1">
                                            <a:latin typeface="Cambria Math" charset="0"/>
                                          </a:rPr>
                                        </m:ctrlPr>
                                      </m:dPr>
                                      <m:e>
                                        <m:r>
                                          <a:rPr lang="en-US" sz="2000" i="1">
                                            <a:latin typeface="Cambria Math" charset="0"/>
                                          </a:rPr>
                                          <m:t>1−</m:t>
                                        </m:r>
                                        <m:sSub>
                                          <m:sSubPr>
                                            <m:ctrlPr>
                                              <a:rPr lang="en-US" sz="2000" i="1">
                                                <a:latin typeface="Cambria Math" charset="0"/>
                                              </a:rPr>
                                            </m:ctrlPr>
                                          </m:sSubPr>
                                          <m:e>
                                            <m:acc>
                                              <m:accPr>
                                                <m:chr m:val="̂"/>
                                                <m:ctrlPr>
                                                  <a:rPr lang="en-US" sz="2000" i="1">
                                                    <a:latin typeface="Cambria Math" charset="0"/>
                                                  </a:rPr>
                                                </m:ctrlPr>
                                              </m:accPr>
                                              <m:e>
                                                <m:r>
                                                  <a:rPr lang="en-US" sz="2000" i="1">
                                                    <a:latin typeface="Cambria Math" charset="0"/>
                                                  </a:rPr>
                                                  <m:t>𝑝</m:t>
                                                </m:r>
                                              </m:e>
                                            </m:acc>
                                          </m:e>
                                          <m:sub>
                                            <m:r>
                                              <a:rPr lang="en-US" sz="2000" i="1">
                                                <a:latin typeface="Cambria Math" charset="0"/>
                                              </a:rPr>
                                              <m:t>1</m:t>
                                            </m:r>
                                          </m:sub>
                                        </m:sSub>
                                      </m:e>
                                    </m:d>
                                  </m:den>
                                </m:f>
                              </m:num>
                              <m:den>
                                <m:f>
                                  <m:fPr>
                                    <m:type m:val="lin"/>
                                    <m:ctrlPr>
                                      <a:rPr lang="mr-IN" sz="2000" i="1">
                                        <a:latin typeface="Cambria Math" charset="0"/>
                                      </a:rPr>
                                    </m:ctrlPr>
                                  </m:fPr>
                                  <m:num>
                                    <m:sSub>
                                      <m:sSubPr>
                                        <m:ctrlPr>
                                          <a:rPr lang="en-US" sz="2000" i="1">
                                            <a:latin typeface="Cambria Math" charset="0"/>
                                          </a:rPr>
                                        </m:ctrlPr>
                                      </m:sSubPr>
                                      <m:e>
                                        <m:acc>
                                          <m:accPr>
                                            <m:chr m:val="̂"/>
                                            <m:ctrlPr>
                                              <a:rPr lang="en-US" sz="2000" i="1">
                                                <a:latin typeface="Cambria Math" charset="0"/>
                                              </a:rPr>
                                            </m:ctrlPr>
                                          </m:accPr>
                                          <m:e>
                                            <m:r>
                                              <a:rPr lang="en-US" sz="2000" i="1">
                                                <a:latin typeface="Cambria Math" charset="0"/>
                                              </a:rPr>
                                              <m:t>𝑝</m:t>
                                            </m:r>
                                          </m:e>
                                        </m:acc>
                                      </m:e>
                                      <m:sub>
                                        <m:r>
                                          <a:rPr lang="en-US" sz="2000" i="1">
                                            <a:latin typeface="Cambria Math" charset="0"/>
                                          </a:rPr>
                                          <m:t>2</m:t>
                                        </m:r>
                                      </m:sub>
                                    </m:sSub>
                                  </m:num>
                                  <m:den>
                                    <m:d>
                                      <m:dPr>
                                        <m:ctrlPr>
                                          <a:rPr lang="en-US" sz="2000" i="1">
                                            <a:latin typeface="Cambria Math" charset="0"/>
                                          </a:rPr>
                                        </m:ctrlPr>
                                      </m:dPr>
                                      <m:e>
                                        <m:r>
                                          <a:rPr lang="en-US" sz="2000" i="1">
                                            <a:latin typeface="Cambria Math" charset="0"/>
                                          </a:rPr>
                                          <m:t>1−</m:t>
                                        </m:r>
                                        <m:sSub>
                                          <m:sSubPr>
                                            <m:ctrlPr>
                                              <a:rPr lang="en-US" sz="2000" i="1">
                                                <a:latin typeface="Cambria Math" charset="0"/>
                                              </a:rPr>
                                            </m:ctrlPr>
                                          </m:sSubPr>
                                          <m:e>
                                            <m:acc>
                                              <m:accPr>
                                                <m:chr m:val="̂"/>
                                                <m:ctrlPr>
                                                  <a:rPr lang="en-US" sz="2000" i="1">
                                                    <a:latin typeface="Cambria Math" charset="0"/>
                                                  </a:rPr>
                                                </m:ctrlPr>
                                              </m:accPr>
                                              <m:e>
                                                <m:r>
                                                  <a:rPr lang="en-US" sz="2000" i="1">
                                                    <a:latin typeface="Cambria Math" charset="0"/>
                                                  </a:rPr>
                                                  <m:t>𝑝</m:t>
                                                </m:r>
                                              </m:e>
                                            </m:acc>
                                          </m:e>
                                          <m:sub>
                                            <m:r>
                                              <a:rPr lang="en-US" sz="2000" i="1">
                                                <a:latin typeface="Cambria Math" charset="0"/>
                                              </a:rPr>
                                              <m:t>2</m:t>
                                            </m:r>
                                          </m:sub>
                                        </m:sSub>
                                      </m:e>
                                    </m:d>
                                  </m:den>
                                </m:f>
                              </m:den>
                            </m:f>
                          </m:e>
                        </m:d>
                      </m:e>
                    </m:func>
                  </m:oMath>
                </a14:m>
                <a:endParaRPr lang="en-US" sz="2000" dirty="0" smtClean="0"/>
              </a:p>
              <a:p>
                <a:pPr lvl="1"/>
                <a14:m>
                  <m:oMath xmlns:m="http://schemas.openxmlformats.org/officeDocument/2006/math">
                    <m:sSub>
                      <m:sSubPr>
                        <m:ctrlPr>
                          <a:rPr lang="en-US" sz="2000" i="1" smtClean="0">
                            <a:latin typeface="Cambria Math" charset="0"/>
                          </a:rPr>
                        </m:ctrlPr>
                      </m:sSubPr>
                      <m:e>
                        <m:r>
                          <a:rPr lang="en-US" sz="2000" b="0" i="1" smtClean="0">
                            <a:latin typeface="Cambria Math" charset="0"/>
                          </a:rPr>
                          <m:t>𝑆𝐸</m:t>
                        </m:r>
                      </m:e>
                      <m:sub>
                        <m:r>
                          <a:rPr lang="en-US" sz="2000" i="1">
                            <a:latin typeface="Cambria Math" charset="0"/>
                          </a:rPr>
                          <m:t>𝑙𝑜𝑔</m:t>
                        </m:r>
                        <m:r>
                          <a:rPr lang="en-US" sz="2000" i="1">
                            <a:latin typeface="Cambria Math" charset="0"/>
                          </a:rPr>
                          <m:t> </m:t>
                        </m:r>
                        <m:acc>
                          <m:accPr>
                            <m:chr m:val="̂"/>
                            <m:ctrlPr>
                              <a:rPr lang="en-US" sz="2000" i="1">
                                <a:latin typeface="Cambria Math" charset="0"/>
                              </a:rPr>
                            </m:ctrlPr>
                          </m:accPr>
                          <m:e>
                            <m:r>
                              <a:rPr lang="en-US" sz="2000" i="1">
                                <a:latin typeface="Cambria Math" charset="0"/>
                              </a:rPr>
                              <m:t>𝑂𝑅</m:t>
                            </m:r>
                          </m:e>
                        </m:acc>
                      </m:sub>
                    </m:sSub>
                    <m:r>
                      <a:rPr lang="en-US" sz="2000" b="0" i="1" smtClean="0">
                        <a:latin typeface="Cambria Math" charset="0"/>
                      </a:rPr>
                      <m:t>=</m:t>
                    </m:r>
                    <m:rad>
                      <m:radPr>
                        <m:degHide m:val="on"/>
                        <m:ctrlPr>
                          <a:rPr lang="en-US" sz="2000" i="1">
                            <a:latin typeface="Cambria Math" charset="0"/>
                          </a:rPr>
                        </m:ctrlPr>
                      </m:radPr>
                      <m:deg/>
                      <m:e>
                        <m:f>
                          <m:fPr>
                            <m:ctrlPr>
                              <a:rPr lang="mr-IN" sz="2000" i="1">
                                <a:latin typeface="Cambria Math" charset="0"/>
                              </a:rPr>
                            </m:ctrlPr>
                          </m:fPr>
                          <m:num>
                            <m:r>
                              <a:rPr lang="en-US" sz="2000" i="1">
                                <a:latin typeface="Cambria Math" charset="0"/>
                              </a:rPr>
                              <m:t>1</m:t>
                            </m:r>
                          </m:num>
                          <m:den>
                            <m:r>
                              <a:rPr lang="en-US" sz="2000" b="0" i="1" smtClean="0">
                                <a:latin typeface="Cambria Math" charset="0"/>
                              </a:rPr>
                              <m:t>𝑎</m:t>
                            </m:r>
                          </m:den>
                        </m:f>
                        <m:r>
                          <a:rPr lang="en-US" sz="2000" i="1">
                            <a:latin typeface="Cambria Math" charset="0"/>
                          </a:rPr>
                          <m:t>+</m:t>
                        </m:r>
                        <m:f>
                          <m:fPr>
                            <m:ctrlPr>
                              <a:rPr lang="mr-IN" sz="2000" i="1">
                                <a:latin typeface="Cambria Math" charset="0"/>
                              </a:rPr>
                            </m:ctrlPr>
                          </m:fPr>
                          <m:num>
                            <m:r>
                              <a:rPr lang="en-US" sz="2000" i="1">
                                <a:latin typeface="Cambria Math" charset="0"/>
                              </a:rPr>
                              <m:t>1</m:t>
                            </m:r>
                          </m:num>
                          <m:den>
                            <m:r>
                              <a:rPr lang="en-US" sz="2000" b="0" i="1" smtClean="0">
                                <a:latin typeface="Cambria Math" charset="0"/>
                              </a:rPr>
                              <m:t>𝑏</m:t>
                            </m:r>
                          </m:den>
                        </m:f>
                        <m:r>
                          <a:rPr lang="en-US" sz="2000" i="1">
                            <a:latin typeface="Cambria Math" charset="0"/>
                          </a:rPr>
                          <m:t>+</m:t>
                        </m:r>
                        <m:f>
                          <m:fPr>
                            <m:ctrlPr>
                              <a:rPr lang="mr-IN" sz="2000" i="1">
                                <a:latin typeface="Cambria Math" charset="0"/>
                              </a:rPr>
                            </m:ctrlPr>
                          </m:fPr>
                          <m:num>
                            <m:r>
                              <a:rPr lang="en-US" sz="2000" i="1">
                                <a:latin typeface="Cambria Math" charset="0"/>
                              </a:rPr>
                              <m:t>1</m:t>
                            </m:r>
                          </m:num>
                          <m:den>
                            <m:r>
                              <a:rPr lang="en-US" sz="2000" b="0" i="1" smtClean="0">
                                <a:latin typeface="Cambria Math" charset="0"/>
                              </a:rPr>
                              <m:t>𝑐</m:t>
                            </m:r>
                          </m:den>
                        </m:f>
                        <m:r>
                          <a:rPr lang="en-US" sz="2000" i="1">
                            <a:latin typeface="Cambria Math" charset="0"/>
                          </a:rPr>
                          <m:t>+</m:t>
                        </m:r>
                        <m:f>
                          <m:fPr>
                            <m:ctrlPr>
                              <a:rPr lang="mr-IN" sz="2000" i="1">
                                <a:latin typeface="Cambria Math" charset="0"/>
                              </a:rPr>
                            </m:ctrlPr>
                          </m:fPr>
                          <m:num>
                            <m:r>
                              <a:rPr lang="en-US" sz="2000" i="1">
                                <a:latin typeface="Cambria Math" charset="0"/>
                              </a:rPr>
                              <m:t>1</m:t>
                            </m:r>
                          </m:num>
                          <m:den>
                            <m:r>
                              <a:rPr lang="en-US" sz="2000" b="0" i="1" smtClean="0">
                                <a:latin typeface="Cambria Math" charset="0"/>
                              </a:rPr>
                              <m:t>𝑑</m:t>
                            </m:r>
                          </m:den>
                        </m:f>
                      </m:e>
                    </m:rad>
                    <m:r>
                      <a:rPr lang="en-US" sz="2000" i="1">
                        <a:latin typeface="Cambria Math" charset="0"/>
                      </a:rPr>
                      <m:t> </m:t>
                    </m:r>
                  </m:oMath>
                </a14:m>
                <a:endParaRPr lang="en-US" sz="2000" dirty="0" smtClean="0"/>
              </a:p>
              <a:p>
                <a:pPr lvl="1"/>
                <a:r>
                  <a:rPr lang="en-US" sz="2000" dirty="0" smtClean="0"/>
                  <a:t>95% CI = </a:t>
                </a:r>
                <a14:m>
                  <m:oMath xmlns:m="http://schemas.openxmlformats.org/officeDocument/2006/math">
                    <m:r>
                      <a:rPr lang="en-US" sz="2000" i="1">
                        <a:latin typeface="Cambria Math" charset="0"/>
                      </a:rPr>
                      <m:t>𝑙𝑜𝑔</m:t>
                    </m:r>
                    <m:r>
                      <a:rPr lang="en-US" sz="2000" i="1">
                        <a:latin typeface="Cambria Math" charset="0"/>
                      </a:rPr>
                      <m:t> </m:t>
                    </m:r>
                    <m:acc>
                      <m:accPr>
                        <m:chr m:val="̂"/>
                        <m:ctrlPr>
                          <a:rPr lang="en-US" sz="2000" i="1">
                            <a:latin typeface="Cambria Math" charset="0"/>
                          </a:rPr>
                        </m:ctrlPr>
                      </m:accPr>
                      <m:e>
                        <m:r>
                          <a:rPr lang="en-US" sz="2000" i="1">
                            <a:latin typeface="Cambria Math" charset="0"/>
                          </a:rPr>
                          <m:t>𝑂𝑅</m:t>
                        </m:r>
                      </m:e>
                    </m:acc>
                    <m:r>
                      <a:rPr lang="en-US" sz="2000" i="1">
                        <a:latin typeface="Cambria Math" charset="0"/>
                        <a:ea typeface="Cambria Math" charset="0"/>
                        <a:cs typeface="Cambria Math" charset="0"/>
                      </a:rPr>
                      <m:t>±</m:t>
                    </m:r>
                    <m:sSub>
                      <m:sSubPr>
                        <m:ctrlPr>
                          <a:rPr lang="en-US" sz="2000" i="1">
                            <a:latin typeface="Cambria Math" charset="0"/>
                            <a:ea typeface="Cambria Math" charset="0"/>
                            <a:cs typeface="Cambria Math" charset="0"/>
                          </a:rPr>
                        </m:ctrlPr>
                      </m:sSubPr>
                      <m:e>
                        <m:r>
                          <a:rPr lang="en-US" sz="2000" i="1">
                            <a:latin typeface="Cambria Math" charset="0"/>
                            <a:ea typeface="Cambria Math" charset="0"/>
                            <a:cs typeface="Cambria Math" charset="0"/>
                          </a:rPr>
                          <m:t>𝑍</m:t>
                        </m:r>
                      </m:e>
                      <m:sub>
                        <m:r>
                          <a:rPr lang="en-US" sz="2000" i="1">
                            <a:latin typeface="Cambria Math" charset="0"/>
                            <a:ea typeface="Cambria Math" charset="0"/>
                            <a:cs typeface="Cambria Math" charset="0"/>
                          </a:rPr>
                          <m:t>0.025</m:t>
                        </m:r>
                      </m:sub>
                    </m:sSub>
                    <m:sSub>
                      <m:sSubPr>
                        <m:ctrlPr>
                          <a:rPr lang="en-US" sz="2000" i="1" smtClean="0">
                            <a:latin typeface="Cambria Math" charset="0"/>
                          </a:rPr>
                        </m:ctrlPr>
                      </m:sSubPr>
                      <m:e>
                        <m:r>
                          <a:rPr lang="en-US" sz="2000" i="1">
                            <a:latin typeface="Cambria Math" charset="0"/>
                          </a:rPr>
                          <m:t>𝑆𝐸</m:t>
                        </m:r>
                      </m:e>
                      <m:sub>
                        <m:acc>
                          <m:accPr>
                            <m:chr m:val="̂"/>
                            <m:ctrlPr>
                              <a:rPr lang="en-US" sz="2000" i="1">
                                <a:latin typeface="Cambria Math" charset="0"/>
                              </a:rPr>
                            </m:ctrlPr>
                          </m:accPr>
                          <m:e>
                            <m:r>
                              <a:rPr lang="en-US" sz="2000" i="1">
                                <a:latin typeface="Cambria Math" charset="0"/>
                              </a:rPr>
                              <m:t>𝑝</m:t>
                            </m:r>
                          </m:e>
                        </m:acc>
                      </m:sub>
                    </m:sSub>
                  </m:oMath>
                </a14:m>
                <a:r>
                  <a:rPr lang="en-US" dirty="0" smtClean="0"/>
                  <a:t/>
                </a:r>
                <a:br>
                  <a:rPr lang="en-US" dirty="0" smtClean="0"/>
                </a:br>
                <a14:m>
                  <m:oMath xmlns:m="http://schemas.openxmlformats.org/officeDocument/2006/math">
                    <m:r>
                      <a:rPr lang="en-US" i="1" smtClean="0">
                        <a:latin typeface="Cambria Math" charset="0"/>
                      </a:rPr>
                      <m:t>	</m:t>
                    </m:r>
                  </m:oMath>
                </a14:m>
                <a:endParaRPr lang="en-US" dirty="0" smtClean="0"/>
              </a:p>
              <a:p>
                <a:pPr lvl="1"/>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097280" y="1845734"/>
                <a:ext cx="10668896" cy="4326466"/>
              </a:xfrm>
              <a:blipFill rotWithShape="0">
                <a:blip r:embed="rId3"/>
                <a:stretch>
                  <a:fillRect l="-1429" t="-1690" b="-12817"/>
                </a:stretch>
              </a:blipFill>
            </p:spPr>
            <p:txBody>
              <a:bodyPr/>
              <a:lstStyle/>
              <a:p>
                <a:r>
                  <a:rPr lang="en-US">
                    <a:noFill/>
                  </a:rPr>
                  <a:t> </a:t>
                </a:r>
              </a:p>
            </p:txBody>
          </p:sp>
        </mc:Fallback>
      </mc:AlternateContent>
    </p:spTree>
    <p:extLst>
      <p:ext uri="{BB962C8B-B14F-4D97-AF65-F5344CB8AC3E}">
        <p14:creationId xmlns:p14="http://schemas.microsoft.com/office/powerpoint/2010/main" val="1101396805"/>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Choose your own adventure, so far</a:t>
            </a:r>
            <a:endParaRPr lang="en-US" dirty="0"/>
          </a:p>
        </p:txBody>
      </p:sp>
      <p:pic>
        <p:nvPicPr>
          <p:cNvPr id="6" name="Picture 5"/>
          <p:cNvPicPr>
            <a:picLocks noChangeAspect="1"/>
          </p:cNvPicPr>
          <p:nvPr/>
        </p:nvPicPr>
        <p:blipFill>
          <a:blip r:embed="rId3"/>
          <a:stretch>
            <a:fillRect/>
          </a:stretch>
        </p:blipFill>
        <p:spPr>
          <a:xfrm>
            <a:off x="1639419" y="1672523"/>
            <a:ext cx="8378639" cy="4990827"/>
          </a:xfrm>
          <a:prstGeom prst="rect">
            <a:avLst/>
          </a:prstGeom>
        </p:spPr>
      </p:pic>
      <p:sp>
        <p:nvSpPr>
          <p:cNvPr id="7" name="TextBox 6"/>
          <p:cNvSpPr txBox="1"/>
          <p:nvPr/>
        </p:nvSpPr>
        <p:spPr>
          <a:xfrm>
            <a:off x="7722868" y="5472953"/>
            <a:ext cx="2837329" cy="369332"/>
          </a:xfrm>
          <a:prstGeom prst="rect">
            <a:avLst/>
          </a:prstGeom>
          <a:noFill/>
        </p:spPr>
        <p:txBody>
          <a:bodyPr wrap="square" rtlCol="0">
            <a:spAutoFit/>
          </a:bodyPr>
          <a:lstStyle/>
          <a:p>
            <a:r>
              <a:rPr lang="en-US" dirty="0" smtClean="0">
                <a:solidFill>
                  <a:srgbClr val="0670FF"/>
                </a:solidFill>
              </a:rPr>
              <a:t>(Or fisher's exact test)</a:t>
            </a:r>
            <a:endParaRPr lang="en-US" dirty="0">
              <a:solidFill>
                <a:srgbClr val="0670FF"/>
              </a:solidFill>
            </a:endParaRPr>
          </a:p>
        </p:txBody>
      </p:sp>
    </p:spTree>
    <p:extLst>
      <p:ext uri="{BB962C8B-B14F-4D97-AF65-F5344CB8AC3E}">
        <p14:creationId xmlns:p14="http://schemas.microsoft.com/office/powerpoint/2010/main" val="7050321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Binomial test assumption: </a:t>
            </a:r>
            <a:r>
              <a:rPr lang="en-US" dirty="0" err="1" smtClean="0"/>
              <a:t>BInS</a:t>
            </a:r>
            <a:r>
              <a:rPr lang="en-US" dirty="0" smtClean="0"/>
              <a:t> conditions are satisfied</a:t>
            </a:r>
            <a:endParaRPr lang="en-US" dirty="0"/>
          </a:p>
        </p:txBody>
      </p:sp>
      <p:sp>
        <p:nvSpPr>
          <p:cNvPr id="3" name="Content Placeholder 2"/>
          <p:cNvSpPr>
            <a:spLocks noGrp="1"/>
          </p:cNvSpPr>
          <p:nvPr>
            <p:ph idx="1"/>
          </p:nvPr>
        </p:nvSpPr>
        <p:spPr/>
        <p:txBody>
          <a:bodyPr/>
          <a:lstStyle/>
          <a:p>
            <a:endParaRPr lang="en-US" b="1" dirty="0" smtClean="0"/>
          </a:p>
          <a:p>
            <a:r>
              <a:rPr lang="en-US" b="1" dirty="0" smtClean="0"/>
              <a:t>B</a:t>
            </a:r>
            <a:r>
              <a:rPr lang="en-US" dirty="0" smtClean="0"/>
              <a:t>inary </a:t>
            </a:r>
            <a:r>
              <a:rPr lang="en-US" dirty="0"/>
              <a:t>outcomes</a:t>
            </a:r>
          </a:p>
          <a:p>
            <a:r>
              <a:rPr lang="en-US" b="1" dirty="0"/>
              <a:t>I</a:t>
            </a:r>
            <a:r>
              <a:rPr lang="en-US" dirty="0"/>
              <a:t>ndependent trials (outcomes do not influence each other)</a:t>
            </a:r>
          </a:p>
          <a:p>
            <a:r>
              <a:rPr lang="en-US" b="1" dirty="0"/>
              <a:t>n</a:t>
            </a:r>
            <a:r>
              <a:rPr lang="en-US" dirty="0"/>
              <a:t> is fixed before the trials begin</a:t>
            </a:r>
          </a:p>
          <a:p>
            <a:r>
              <a:rPr lang="en-US" b="1" dirty="0"/>
              <a:t>S</a:t>
            </a:r>
            <a:r>
              <a:rPr lang="en-US" dirty="0"/>
              <a:t>ame probability of success, p, for all </a:t>
            </a:r>
            <a:r>
              <a:rPr lang="en-US" dirty="0" smtClean="0"/>
              <a:t>trials</a:t>
            </a:r>
            <a:endParaRPr lang="en-US" b="1" dirty="0"/>
          </a:p>
        </p:txBody>
      </p:sp>
    </p:spTree>
    <p:extLst>
      <p:ext uri="{BB962C8B-B14F-4D97-AF65-F5344CB8AC3E}">
        <p14:creationId xmlns:p14="http://schemas.microsoft.com/office/powerpoint/2010/main" val="21211750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Binomial test: Example</a:t>
            </a:r>
            <a:endParaRPr lang="en-US" dirty="0"/>
          </a:p>
        </p:txBody>
      </p:sp>
      <p:sp>
        <p:nvSpPr>
          <p:cNvPr id="3" name="Content Placeholder 2"/>
          <p:cNvSpPr>
            <a:spLocks noGrp="1"/>
          </p:cNvSpPr>
          <p:nvPr>
            <p:ph idx="1"/>
          </p:nvPr>
        </p:nvSpPr>
        <p:spPr/>
        <p:txBody>
          <a:bodyPr>
            <a:normAutofit/>
          </a:bodyPr>
          <a:lstStyle/>
          <a:p>
            <a:r>
              <a:rPr lang="en-US" dirty="0" smtClean="0"/>
              <a:t>In a certain species of wasp, each wasp has a 20% chance of being male. I collect 12 wasps, of which 5 are male. Does my sample show evidence that 30% of wasps are male? Use α=0.05.</a:t>
            </a:r>
          </a:p>
          <a:p>
            <a:endParaRPr lang="en-US" sz="2400" dirty="0" smtClean="0"/>
          </a:p>
          <a:p>
            <a:r>
              <a:rPr lang="en-US" sz="2400" b="1" dirty="0" smtClean="0">
                <a:solidFill>
                  <a:srgbClr val="C00000"/>
                </a:solidFill>
              </a:rPr>
              <a:t>In other words, is the observed success proportion 5/12 (41.67%) consistent with a population whose probability of success is 0.3?</a:t>
            </a:r>
          </a:p>
        </p:txBody>
      </p:sp>
    </p:spTree>
    <p:extLst>
      <p:ext uri="{BB962C8B-B14F-4D97-AF65-F5344CB8AC3E}">
        <p14:creationId xmlns:p14="http://schemas.microsoft.com/office/powerpoint/2010/main" val="808641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Verifying assumptions</a:t>
            </a:r>
            <a:endParaRPr lang="en-US" dirty="0"/>
          </a:p>
        </p:txBody>
      </p:sp>
      <p:sp>
        <p:nvSpPr>
          <p:cNvPr id="3" name="Content Placeholder 2"/>
          <p:cNvSpPr>
            <a:spLocks noGrp="1"/>
          </p:cNvSpPr>
          <p:nvPr>
            <p:ph idx="1"/>
          </p:nvPr>
        </p:nvSpPr>
        <p:spPr/>
        <p:txBody>
          <a:bodyPr/>
          <a:lstStyle/>
          <a:p>
            <a:r>
              <a:rPr lang="en-US" b="1" dirty="0"/>
              <a:t>B</a:t>
            </a:r>
            <a:r>
              <a:rPr lang="en-US" dirty="0"/>
              <a:t>inary outcomes: </a:t>
            </a:r>
            <a:r>
              <a:rPr lang="en-US" dirty="0">
                <a:solidFill>
                  <a:srgbClr val="C00000"/>
                </a:solidFill>
              </a:rPr>
              <a:t>Male or female</a:t>
            </a:r>
            <a:endParaRPr lang="en-US" dirty="0"/>
          </a:p>
          <a:p>
            <a:r>
              <a:rPr lang="en-US" b="1" dirty="0"/>
              <a:t>I</a:t>
            </a:r>
            <a:r>
              <a:rPr lang="en-US" dirty="0"/>
              <a:t>ndependent trials: </a:t>
            </a:r>
            <a:r>
              <a:rPr lang="en-US" dirty="0">
                <a:solidFill>
                  <a:srgbClr val="C00000"/>
                </a:solidFill>
              </a:rPr>
              <a:t>Wasp sex does not influence sex of other wasps</a:t>
            </a:r>
            <a:endParaRPr lang="en-US" dirty="0"/>
          </a:p>
          <a:p>
            <a:r>
              <a:rPr lang="en-US" b="1" dirty="0"/>
              <a:t>n</a:t>
            </a:r>
            <a:r>
              <a:rPr lang="en-US" dirty="0"/>
              <a:t> is fixed before the trials begin:</a:t>
            </a:r>
            <a:r>
              <a:rPr lang="en-US" dirty="0">
                <a:solidFill>
                  <a:srgbClr val="C00000"/>
                </a:solidFill>
              </a:rPr>
              <a:t> I collect 12 wasps</a:t>
            </a:r>
            <a:endParaRPr lang="en-US" dirty="0"/>
          </a:p>
          <a:p>
            <a:r>
              <a:rPr lang="en-US" b="1" dirty="0"/>
              <a:t>S</a:t>
            </a:r>
            <a:r>
              <a:rPr lang="en-US" dirty="0"/>
              <a:t>ame probability of success, p, for all trials:</a:t>
            </a:r>
            <a:r>
              <a:rPr lang="en-US" dirty="0">
                <a:solidFill>
                  <a:srgbClr val="C00000"/>
                </a:solidFill>
              </a:rPr>
              <a:t> P(male) = 0.3 for every wasp</a:t>
            </a:r>
            <a:endParaRPr lang="en-US" b="1" dirty="0"/>
          </a:p>
          <a:p>
            <a:endParaRPr lang="en-US" dirty="0"/>
          </a:p>
          <a:p>
            <a:endParaRPr lang="en-US" dirty="0"/>
          </a:p>
        </p:txBody>
      </p:sp>
    </p:spTree>
    <p:extLst>
      <p:ext uri="{BB962C8B-B14F-4D97-AF65-F5344CB8AC3E}">
        <p14:creationId xmlns:p14="http://schemas.microsoft.com/office/powerpoint/2010/main" val="2079847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Performing the binomial test</a:t>
            </a:r>
            <a:endParaRPr lang="en-US" dirty="0"/>
          </a:p>
        </p:txBody>
      </p:sp>
      <p:sp>
        <p:nvSpPr>
          <p:cNvPr id="3" name="Content Placeholder 2"/>
          <p:cNvSpPr>
            <a:spLocks noGrp="1"/>
          </p:cNvSpPr>
          <p:nvPr>
            <p:ph idx="1"/>
          </p:nvPr>
        </p:nvSpPr>
        <p:spPr/>
        <p:txBody>
          <a:bodyPr/>
          <a:lstStyle/>
          <a:p>
            <a:r>
              <a:rPr lang="en-US" dirty="0" smtClean="0"/>
              <a:t>My sample:</a:t>
            </a:r>
          </a:p>
          <a:p>
            <a:pPr lvl="1"/>
            <a:r>
              <a:rPr lang="en-US" dirty="0" smtClean="0"/>
              <a:t>p = 5/12 = 0.417</a:t>
            </a:r>
          </a:p>
          <a:p>
            <a:pPr lvl="1"/>
            <a:r>
              <a:rPr lang="en-US" dirty="0" smtClean="0"/>
              <a:t>n = 12</a:t>
            </a:r>
          </a:p>
          <a:p>
            <a:pPr lvl="1"/>
            <a:r>
              <a:rPr lang="en-US" dirty="0" smtClean="0"/>
              <a:t>X = 5 </a:t>
            </a:r>
            <a:endParaRPr lang="en-US" dirty="0"/>
          </a:p>
        </p:txBody>
      </p:sp>
      <p:cxnSp>
        <p:nvCxnSpPr>
          <p:cNvPr id="5" name="Straight Arrow Connector 4"/>
          <p:cNvCxnSpPr/>
          <p:nvPr/>
        </p:nvCxnSpPr>
        <p:spPr>
          <a:xfrm flipH="1">
            <a:off x="2218768" y="3496235"/>
            <a:ext cx="484091" cy="0"/>
          </a:xfrm>
          <a:prstGeom prst="straightConnector1">
            <a:avLst/>
          </a:prstGeom>
          <a:ln w="254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753957" y="3311569"/>
            <a:ext cx="8350624" cy="369332"/>
          </a:xfrm>
          <a:prstGeom prst="rect">
            <a:avLst/>
          </a:prstGeom>
          <a:noFill/>
        </p:spPr>
        <p:txBody>
          <a:bodyPr wrap="square" rtlCol="0">
            <a:spAutoFit/>
          </a:bodyPr>
          <a:lstStyle/>
          <a:p>
            <a:r>
              <a:rPr lang="en-US" dirty="0" smtClean="0">
                <a:solidFill>
                  <a:srgbClr val="C00000"/>
                </a:solidFill>
              </a:rPr>
              <a:t>We generally say X instead of k when performing hypothesis tests, by convention</a:t>
            </a:r>
            <a:endParaRPr lang="en-US" dirty="0">
              <a:solidFill>
                <a:srgbClr val="C00000"/>
              </a:solidFill>
            </a:endParaRPr>
          </a:p>
        </p:txBody>
      </p:sp>
      <p:sp>
        <p:nvSpPr>
          <p:cNvPr id="10" name="Rectangle 9"/>
          <p:cNvSpPr/>
          <p:nvPr/>
        </p:nvSpPr>
        <p:spPr>
          <a:xfrm>
            <a:off x="739589" y="4709802"/>
            <a:ext cx="9614647" cy="1159292"/>
          </a:xfrm>
          <a:prstGeom prst="rect">
            <a:avLst/>
          </a:prstGeom>
        </p:spPr>
        <p:txBody>
          <a:bodyPr wrap="square">
            <a:spAutoFit/>
          </a:bodyPr>
          <a:lstStyle/>
          <a:p>
            <a:pPr lvl="1"/>
            <a:r>
              <a:rPr lang="en-US" sz="2600" b="1" dirty="0"/>
              <a:t>H</a:t>
            </a:r>
            <a:r>
              <a:rPr lang="en-US" sz="2600" b="1" baseline="-25000" dirty="0"/>
              <a:t>0</a:t>
            </a:r>
            <a:r>
              <a:rPr lang="en-US" sz="2600" b="1" dirty="0"/>
              <a:t> : The </a:t>
            </a:r>
            <a:r>
              <a:rPr lang="en-US" sz="2600" b="1" dirty="0" smtClean="0"/>
              <a:t>probability of being a male wasp is </a:t>
            </a:r>
            <a:r>
              <a:rPr lang="en-US" sz="2600" b="1" i="1" dirty="0" smtClean="0"/>
              <a:t>p</a:t>
            </a:r>
            <a:r>
              <a:rPr lang="en-US" sz="2600" b="1" i="1" baseline="-25000" dirty="0" smtClean="0"/>
              <a:t>0</a:t>
            </a:r>
            <a:r>
              <a:rPr lang="en-US" sz="2600" b="1" i="1" dirty="0" smtClean="0"/>
              <a:t> </a:t>
            </a:r>
            <a:r>
              <a:rPr lang="en-US" sz="2600" b="1" dirty="0" smtClean="0"/>
              <a:t>= 0.3</a:t>
            </a:r>
          </a:p>
          <a:p>
            <a:pPr lvl="1"/>
            <a:endParaRPr lang="en-US" sz="2600" b="1" baseline="-25000" dirty="0"/>
          </a:p>
          <a:p>
            <a:pPr lvl="1"/>
            <a:r>
              <a:rPr lang="en-US" sz="2600" b="1" dirty="0" smtClean="0"/>
              <a:t>H</a:t>
            </a:r>
            <a:r>
              <a:rPr lang="en-US" sz="2600" b="1" baseline="-25000" dirty="0" smtClean="0"/>
              <a:t>A</a:t>
            </a:r>
            <a:r>
              <a:rPr lang="en-US" sz="2600" b="1" dirty="0" smtClean="0"/>
              <a:t>: </a:t>
            </a:r>
            <a:r>
              <a:rPr lang="en-US" sz="2600" b="1" dirty="0"/>
              <a:t>The probability of being a male wasp </a:t>
            </a:r>
            <a:r>
              <a:rPr lang="en-US" sz="2600" b="1" dirty="0" smtClean="0"/>
              <a:t>differs from </a:t>
            </a:r>
            <a:r>
              <a:rPr lang="en-US" sz="2600" b="1" i="1" dirty="0" smtClean="0"/>
              <a:t>p</a:t>
            </a:r>
            <a:r>
              <a:rPr lang="en-US" sz="2600" b="1" i="1" baseline="-25000" dirty="0" smtClean="0"/>
              <a:t>0</a:t>
            </a:r>
            <a:r>
              <a:rPr lang="en-US" sz="2600" b="1" i="1" dirty="0" smtClean="0"/>
              <a:t> </a:t>
            </a:r>
            <a:r>
              <a:rPr lang="en-US" sz="2600" b="1" dirty="0"/>
              <a:t>= </a:t>
            </a:r>
            <a:r>
              <a:rPr lang="en-US" sz="2600" b="1" dirty="0" smtClean="0"/>
              <a:t>0.3</a:t>
            </a:r>
            <a:endParaRPr lang="en-US" sz="2600" b="1" dirty="0"/>
          </a:p>
        </p:txBody>
      </p:sp>
    </p:spTree>
    <p:extLst>
      <p:ext uri="{BB962C8B-B14F-4D97-AF65-F5344CB8AC3E}">
        <p14:creationId xmlns:p14="http://schemas.microsoft.com/office/powerpoint/2010/main" val="1856754226"/>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8383</TotalTime>
  <Words>3972</Words>
  <Application>Microsoft Macintosh PowerPoint</Application>
  <PresentationFormat>Widescreen</PresentationFormat>
  <Paragraphs>735</Paragraphs>
  <Slides>55</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55</vt:i4>
      </vt:variant>
    </vt:vector>
  </HeadingPairs>
  <TitlesOfParts>
    <vt:vector size="62" baseType="lpstr">
      <vt:lpstr>Calibri</vt:lpstr>
      <vt:lpstr>Calibri Light</vt:lpstr>
      <vt:lpstr>Cambria Math</vt:lpstr>
      <vt:lpstr>Mangal</vt:lpstr>
      <vt:lpstr>Monaco</vt:lpstr>
      <vt:lpstr>Wingdings</vt:lpstr>
      <vt:lpstr>Retrospect</vt:lpstr>
      <vt:lpstr>Testing proportions</vt:lpstr>
      <vt:lpstr>Estimation</vt:lpstr>
      <vt:lpstr>We are usually interested in point estimate, SE, and CI</vt:lpstr>
      <vt:lpstr>Hypothesis testing frameworks</vt:lpstr>
      <vt:lpstr>Binomial test</vt:lpstr>
      <vt:lpstr>Binomial test assumption: BInS conditions are satisfied</vt:lpstr>
      <vt:lpstr>Binomial test: Example</vt:lpstr>
      <vt:lpstr>Verifying assumptions</vt:lpstr>
      <vt:lpstr>Performing the binomial test</vt:lpstr>
      <vt:lpstr>The PMF for wasp sex</vt:lpstr>
      <vt:lpstr>Performing the test</vt:lpstr>
      <vt:lpstr>Conclusions, round 1</vt:lpstr>
      <vt:lpstr>Notes on binomial tests</vt:lpstr>
      <vt:lpstr>Computing the binomial standard error</vt:lpstr>
      <vt:lpstr>Computing the binomial confidence interval</vt:lpstr>
      <vt:lpstr>Calculating the binomial CI</vt:lpstr>
      <vt:lpstr>Final conclusions</vt:lpstr>
      <vt:lpstr>Pause: Binomial exercise</vt:lpstr>
      <vt:lpstr>Use 𝟀2 Goodness-of-fit test if we do not have binary outcomes</vt:lpstr>
      <vt:lpstr>Example: Are babies born with the same frequency every day of the week?</vt:lpstr>
      <vt:lpstr>Test statistic</vt:lpstr>
      <vt:lpstr>Calculating the test statistic and df</vt:lpstr>
      <vt:lpstr>Reports and conclusions</vt:lpstr>
      <vt:lpstr>Notes on 𝟀2 Goodness-of-fit test</vt:lpstr>
      <vt:lpstr>𝟀2 goodness-of-fit in R</vt:lpstr>
      <vt:lpstr>Binomial is preferred for two groups</vt:lpstr>
      <vt:lpstr>Binomial P-values are more precise</vt:lpstr>
      <vt:lpstr>Pause: Goodness of fit exercise</vt:lpstr>
      <vt:lpstr>Contingency table analysis</vt:lpstr>
      <vt:lpstr>Contingency tables show associated counts for two+ categorical variables</vt:lpstr>
      <vt:lpstr>Example: 𝟀2 test for independence/association</vt:lpstr>
      <vt:lpstr>Example: 𝟀2 test for independence</vt:lpstr>
      <vt:lpstr>Computing the test statistic</vt:lpstr>
      <vt:lpstr>Performing the test</vt:lpstr>
      <vt:lpstr>Performing the test in R</vt:lpstr>
      <vt:lpstr>Yates continuity correction</vt:lpstr>
      <vt:lpstr>Odds</vt:lpstr>
      <vt:lpstr>Odds ratio, for 2x2 tables</vt:lpstr>
      <vt:lpstr>Odds ratio calculations: Are the odds higher that you are eaten while infected?</vt:lpstr>
      <vt:lpstr>Odds ratio calculations: Are the odds higher that you are eaten while infected?</vt:lpstr>
      <vt:lpstr>Odds ratio calculations: Are the odds higher that you are eaten while infected?</vt:lpstr>
      <vt:lpstr>There are two ways to calculate OR</vt:lpstr>
      <vt:lpstr>Calculating the OR standard error</vt:lpstr>
      <vt:lpstr>Calculating the log odds CI</vt:lpstr>
      <vt:lpstr>Conclusions, with log odds</vt:lpstr>
      <vt:lpstr>𝟀2 test for homogeneity</vt:lpstr>
      <vt:lpstr>Example: test of homogeneity</vt:lpstr>
      <vt:lpstr>Fisher's Exact test</vt:lpstr>
      <vt:lpstr>Fisher's exact test</vt:lpstr>
      <vt:lpstr>Relative risk: It's not the OR</vt:lpstr>
      <vt:lpstr>Relative risk example</vt:lpstr>
      <vt:lpstr>The Odds Ratio</vt:lpstr>
      <vt:lpstr>What's the practical difference?</vt:lpstr>
      <vt:lpstr>Recap on estimation</vt:lpstr>
      <vt:lpstr>Choose your own adventure, so far</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Probability and Tidyverse II</dc:title>
  <dc:creator>Stephanie J. Spielman</dc:creator>
  <cp:lastModifiedBy>Stephanie J. Spielman</cp:lastModifiedBy>
  <cp:revision>1235</cp:revision>
  <cp:lastPrinted>2017-10-03T21:14:44Z</cp:lastPrinted>
  <dcterms:created xsi:type="dcterms:W3CDTF">2017-09-07T14:51:46Z</dcterms:created>
  <dcterms:modified xsi:type="dcterms:W3CDTF">2017-10-03T21:15:24Z</dcterms:modified>
</cp:coreProperties>
</file>